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Lst>
  <p:sldSz cy="5143500" cx="9144000"/>
  <p:notesSz cx="6858000" cy="9144000"/>
  <p:embeddedFontLst>
    <p:embeddedFont>
      <p:font typeface="Roboto"/>
      <p:regular r:id="rId43"/>
      <p:bold r:id="rId44"/>
      <p:italic r:id="rId45"/>
      <p:boldItalic r:id="rId46"/>
    </p:embeddedFont>
    <p:embeddedFont>
      <p:font typeface="Merriweather"/>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font" Target="fonts/Roboto-bold.fntdata"/><Relationship Id="rId43" Type="http://schemas.openxmlformats.org/officeDocument/2006/relationships/font" Target="fonts/Roboto-regular.fntdata"/><Relationship Id="rId46" Type="http://schemas.openxmlformats.org/officeDocument/2006/relationships/font" Target="fonts/Roboto-boldItalic.fntdata"/><Relationship Id="rId45" Type="http://schemas.openxmlformats.org/officeDocument/2006/relationships/font" Target="fonts/Robo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Merriweather-bold.fntdata"/><Relationship Id="rId47" Type="http://schemas.openxmlformats.org/officeDocument/2006/relationships/font" Target="fonts/Merriweather-regular.fntdata"/><Relationship Id="rId49" Type="http://schemas.openxmlformats.org/officeDocument/2006/relationships/font" Target="fonts/Merriweather-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0" Type="http://schemas.openxmlformats.org/officeDocument/2006/relationships/font" Target="fonts/Merriweather-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a739e2035d_0_3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a739e2035d_0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400">
                <a:solidFill>
                  <a:srgbClr val="595959"/>
                </a:solidFill>
              </a:rPr>
              <a:t>Redemption from the Fall has been the same since Adam and Eve and cannot be bought through any other means or by any other price other than that which is laid out by Holy Prophets from the Beginning of Time and patterned throughout scripture for us to emulate in our lives today. </a:t>
            </a:r>
            <a:endParaRPr sz="1400">
              <a:solidFill>
                <a:srgbClr val="595959"/>
              </a:solidFill>
            </a:endParaRPr>
          </a:p>
          <a:p>
            <a:pPr indent="0" lvl="0" marL="0" rtl="0" algn="l">
              <a:lnSpc>
                <a:spcPct val="115000"/>
              </a:lnSpc>
              <a:spcBef>
                <a:spcPts val="1600"/>
              </a:spcBef>
              <a:spcAft>
                <a:spcPts val="0"/>
              </a:spcAft>
              <a:buClr>
                <a:schemeClr val="dk1"/>
              </a:buClr>
              <a:buSzPts val="1100"/>
              <a:buFont typeface="Arial"/>
              <a:buNone/>
            </a:pPr>
            <a:r>
              <a:rPr lang="en" sz="1400">
                <a:solidFill>
                  <a:srgbClr val="595959"/>
                </a:solidFill>
              </a:rPr>
              <a:t>We’ll will review only a couple of examples of these however, you can see them in each prophets life and teachings.</a:t>
            </a:r>
            <a:endParaRPr sz="1400">
              <a:solidFill>
                <a:srgbClr val="595959"/>
              </a:solidFill>
            </a:endParaRPr>
          </a:p>
          <a:p>
            <a:pPr indent="0" lvl="0" marL="0" rtl="0" algn="l">
              <a:spcBef>
                <a:spcPts val="160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a8abbf3f09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a8abbf3f09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a8abbf3f09_0_3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a8abbf3f09_0_3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a8abbf3f09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a8abbf3f09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a8abbf3f09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a8abbf3f09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a8abbf3f09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a8abbf3f09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a739e2035d_0_3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a739e2035d_0_3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a8abbf3f09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a8abbf3f09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a739e2035d_0_3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a739e2035d_0_3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a739e2035d_0_3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a739e2035d_0_3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a739e2035d_0_3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a739e2035d_0_3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a8abbf3f0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a8abbf3f0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a8abbf3f09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a8abbf3f09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a739e2035d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a739e2035d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a8abbf3f09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a8abbf3f09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a8abbf3f0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a8abbf3f0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a8abbf3f09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a8abbf3f09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a8abbf3f09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a8abbf3f09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a8abbf3f09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a8abbf3f09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a8abbf3f09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a8abbf3f09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a8abbf3f09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a8abbf3f09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a8abbf3f09_0_3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a8abbf3f09_0_3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a739e2035d_0_3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a739e2035d_0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a739e2035d_0_3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a739e2035d_0_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a739e2035d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a739e2035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a8abbf3f09_0_3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a8abbf3f09_0_3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a8abbf3f09_0_3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a8abbf3f09_0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a739e2035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a739e2035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a739e2035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a739e2035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a739e2035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a739e2035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a739e2035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a739e2035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700">
                <a:solidFill>
                  <a:srgbClr val="595959"/>
                </a:solidFill>
              </a:rPr>
              <a:t>-Creation occurred in Celestial realm</a:t>
            </a:r>
            <a:endParaRPr sz="1700">
              <a:solidFill>
                <a:srgbClr val="595959"/>
              </a:solidFill>
            </a:endParaRPr>
          </a:p>
          <a:p>
            <a:pPr indent="0" lvl="0" marL="0" rtl="0" algn="l">
              <a:lnSpc>
                <a:spcPct val="115000"/>
              </a:lnSpc>
              <a:spcBef>
                <a:spcPts val="1600"/>
              </a:spcBef>
              <a:spcAft>
                <a:spcPts val="0"/>
              </a:spcAft>
              <a:buClr>
                <a:schemeClr val="dk1"/>
              </a:buClr>
              <a:buSzPts val="1100"/>
              <a:buFont typeface="Arial"/>
              <a:buNone/>
            </a:pPr>
            <a:r>
              <a:rPr lang="en" sz="1700">
                <a:solidFill>
                  <a:srgbClr val="595959"/>
                </a:solidFill>
              </a:rPr>
              <a:t>-Partook of Tree of Life Freely: walked and talked with God and had Eternal Life, lived in Terrestrial World.</a:t>
            </a:r>
            <a:endParaRPr sz="1700">
              <a:solidFill>
                <a:srgbClr val="595959"/>
              </a:solidFill>
            </a:endParaRPr>
          </a:p>
          <a:p>
            <a:pPr indent="0" lvl="0" marL="0" rtl="0" algn="l">
              <a:lnSpc>
                <a:spcPct val="115000"/>
              </a:lnSpc>
              <a:spcBef>
                <a:spcPts val="1600"/>
              </a:spcBef>
              <a:spcAft>
                <a:spcPts val="0"/>
              </a:spcAft>
              <a:buClr>
                <a:schemeClr val="dk1"/>
              </a:buClr>
              <a:buSzPts val="1100"/>
              <a:buFont typeface="Arial"/>
              <a:buNone/>
            </a:pPr>
            <a:r>
              <a:rPr lang="en" sz="1700">
                <a:solidFill>
                  <a:srgbClr val="595959"/>
                </a:solidFill>
              </a:rPr>
              <a:t>-Partook of the Tree of Knowledge: separated from God, became carnal subject to death, driven from Eden and entered the Telestial world.</a:t>
            </a:r>
            <a:endParaRPr sz="1700">
              <a:solidFill>
                <a:srgbClr val="595959"/>
              </a:solidFill>
            </a:endParaRPr>
          </a:p>
          <a:p>
            <a:pPr indent="0" lvl="0" marL="0" rtl="0" algn="l">
              <a:lnSpc>
                <a:spcPct val="115000"/>
              </a:lnSpc>
              <a:spcBef>
                <a:spcPts val="1600"/>
              </a:spcBef>
              <a:spcAft>
                <a:spcPts val="0"/>
              </a:spcAft>
              <a:buClr>
                <a:schemeClr val="dk1"/>
              </a:buClr>
              <a:buSzPts val="1100"/>
              <a:buFont typeface="Arial"/>
              <a:buNone/>
            </a:pPr>
            <a:r>
              <a:rPr lang="en" sz="1700">
                <a:solidFill>
                  <a:srgbClr val="595959"/>
                </a:solidFill>
              </a:rPr>
              <a:t>-Would need Redemption through a Savior to return to their previous relationship with God. They would have to work back into his presence tracing backwards through the same path as their the fall.</a:t>
            </a:r>
            <a:endParaRPr sz="1700">
              <a:solidFill>
                <a:srgbClr val="595959"/>
              </a:solidFill>
            </a:endParaRPr>
          </a:p>
          <a:p>
            <a:pPr indent="0" lvl="0" marL="0" rtl="0" algn="l">
              <a:spcBef>
                <a:spcPts val="160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a739e2035d_0_3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a739e2035d_0_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a739e2035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a739e2035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do we have that helps us understand the Redemption and process it takes to reverse the Fall?</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a8abbf3f09_0_2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a8abbf3f09_0_2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a8abbf3f09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a8abbf3f09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a8abbf3f09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a8abbf3f09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www.churchofjesuschrist.org/study/scriptures/dc-testament/dc/22.2?lang=eng&amp;clang=eng#p2" TargetMode="External"/><Relationship Id="rId4" Type="http://schemas.openxmlformats.org/officeDocument/2006/relationships/hyperlink" Target="https://www.churchofjesuschrist.org/search?lang=eng&amp;query=moses&amp;facet=scriptures&amp;subfacet=dc-testament&amp;highlight=true&amp;page=1#note2a" TargetMode="External"/><Relationship Id="rId5" Type="http://schemas.openxmlformats.org/officeDocument/2006/relationships/hyperlink" Target="https://www.churchofjesuschrist.org/search?lang=eng&amp;query=moses&amp;facet=scriptures&amp;subfacet=dc-testament&amp;highlight=true&amp;page=1#note2b"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jpg"/></Relationships>
</file>

<file path=ppt/slides/_rels/slide15.xml.rels><?xml version="1.0" encoding="UTF-8" standalone="yes"?><Relationships xmlns="http://schemas.openxmlformats.org/package/2006/relationships"><Relationship Id="rId20" Type="http://schemas.openxmlformats.org/officeDocument/2006/relationships/hyperlink" Target="https://www.churchofjesuschrist.org/#note10b" TargetMode="External"/><Relationship Id="rId11" Type="http://schemas.openxmlformats.org/officeDocument/2006/relationships/hyperlink" Target="https://www.churchofjesuschrist.org/#note6b" TargetMode="External"/><Relationship Id="rId22" Type="http://schemas.openxmlformats.org/officeDocument/2006/relationships/hyperlink" Target="https://www.churchofjesuschrist.org/#note10d" TargetMode="External"/><Relationship Id="rId10" Type="http://schemas.openxmlformats.org/officeDocument/2006/relationships/hyperlink" Target="https://www.churchofjesuschrist.org/#note6a" TargetMode="External"/><Relationship Id="rId21" Type="http://schemas.openxmlformats.org/officeDocument/2006/relationships/hyperlink" Target="https://www.churchofjesuschrist.org/#note10c" TargetMode="External"/><Relationship Id="rId13" Type="http://schemas.openxmlformats.org/officeDocument/2006/relationships/hyperlink" Target="https://www.churchofjesuschrist.org/#note8b" TargetMode="External"/><Relationship Id="rId24" Type="http://schemas.openxmlformats.org/officeDocument/2006/relationships/hyperlink" Target="https://www.churchofjesuschrist.org/#note10f" TargetMode="External"/><Relationship Id="rId12" Type="http://schemas.openxmlformats.org/officeDocument/2006/relationships/hyperlink" Target="https://www.churchofjesuschrist.org/#note8a" TargetMode="External"/><Relationship Id="rId23" Type="http://schemas.openxmlformats.org/officeDocument/2006/relationships/hyperlink" Target="https://www.churchofjesuschrist.org/#note10e" TargetMode="External"/><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www.churchofjesuschrist.org/#note4a" TargetMode="External"/><Relationship Id="rId4" Type="http://schemas.openxmlformats.org/officeDocument/2006/relationships/hyperlink" Target="https://www.churchofjesuschrist.org/#note4b" TargetMode="External"/><Relationship Id="rId9" Type="http://schemas.openxmlformats.org/officeDocument/2006/relationships/hyperlink" Target="https://www.churchofjesuschrist.org/#note5d" TargetMode="External"/><Relationship Id="rId15" Type="http://schemas.openxmlformats.org/officeDocument/2006/relationships/hyperlink" Target="https://www.churchofjesuschrist.org/#note9a" TargetMode="External"/><Relationship Id="rId14" Type="http://schemas.openxmlformats.org/officeDocument/2006/relationships/hyperlink" Target="https://www.churchofjesuschrist.org/#note8c" TargetMode="External"/><Relationship Id="rId17" Type="http://schemas.openxmlformats.org/officeDocument/2006/relationships/hyperlink" Target="https://www.churchofjesuschrist.org/#note9c" TargetMode="External"/><Relationship Id="rId16" Type="http://schemas.openxmlformats.org/officeDocument/2006/relationships/hyperlink" Target="https://www.churchofjesuschrist.org/#note9b" TargetMode="External"/><Relationship Id="rId5" Type="http://schemas.openxmlformats.org/officeDocument/2006/relationships/hyperlink" Target="https://www.churchofjesuschrist.org/#note4c" TargetMode="External"/><Relationship Id="rId19" Type="http://schemas.openxmlformats.org/officeDocument/2006/relationships/hyperlink" Target="https://www.churchofjesuschrist.org/#note10a" TargetMode="External"/><Relationship Id="rId6" Type="http://schemas.openxmlformats.org/officeDocument/2006/relationships/hyperlink" Target="https://www.churchofjesuschrist.org/#note5a" TargetMode="External"/><Relationship Id="rId18" Type="http://schemas.openxmlformats.org/officeDocument/2006/relationships/hyperlink" Target="https://www.churchofjesuschrist.org/#note9d" TargetMode="External"/><Relationship Id="rId7" Type="http://schemas.openxmlformats.org/officeDocument/2006/relationships/hyperlink" Target="https://www.churchofjesuschrist.org/#note5b" TargetMode="External"/><Relationship Id="rId8" Type="http://schemas.openxmlformats.org/officeDocument/2006/relationships/hyperlink" Target="https://www.churchofjesuschrist.org/#note5c"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0.jpg"/></Relationships>
</file>

<file path=ppt/slides/_rels/slide17.xml.rels><?xml version="1.0" encoding="UTF-8" standalone="yes"?><Relationships xmlns="http://schemas.openxmlformats.org/package/2006/relationships"><Relationship Id="rId11" Type="http://schemas.openxmlformats.org/officeDocument/2006/relationships/hyperlink" Target="https://www.churchofjesuschrist.org/#note2f" TargetMode="External"/><Relationship Id="rId10" Type="http://schemas.openxmlformats.org/officeDocument/2006/relationships/hyperlink" Target="https://www.churchofjesuschrist.org/#note2e" TargetMode="External"/><Relationship Id="rId13" Type="http://schemas.openxmlformats.org/officeDocument/2006/relationships/hyperlink" Target="https://www.churchofjesuschrist.org/#note3b" TargetMode="External"/><Relationship Id="rId12" Type="http://schemas.openxmlformats.org/officeDocument/2006/relationships/hyperlink" Target="https://www.churchofjesuschrist.org/#note3a" TargetMode="External"/><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www.churchofjesuschrist.org/#note1b" TargetMode="External"/><Relationship Id="rId4" Type="http://schemas.openxmlformats.org/officeDocument/2006/relationships/hyperlink" Target="https://www.churchofjesuschrist.org/#note1c" TargetMode="External"/><Relationship Id="rId9" Type="http://schemas.openxmlformats.org/officeDocument/2006/relationships/hyperlink" Target="https://www.churchofjesuschrist.org/#note2d" TargetMode="External"/><Relationship Id="rId15" Type="http://schemas.openxmlformats.org/officeDocument/2006/relationships/hyperlink" Target="https://www.churchofjesuschrist.org/#note3d" TargetMode="External"/><Relationship Id="rId14" Type="http://schemas.openxmlformats.org/officeDocument/2006/relationships/hyperlink" Target="https://www.churchofjesuschrist.org/#note3c" TargetMode="External"/><Relationship Id="rId5" Type="http://schemas.openxmlformats.org/officeDocument/2006/relationships/hyperlink" Target="https://www.churchofjesuschrist.org/#note6a" TargetMode="External"/><Relationship Id="rId6" Type="http://schemas.openxmlformats.org/officeDocument/2006/relationships/hyperlink" Target="https://www.churchofjesuschrist.org/#note2a" TargetMode="External"/><Relationship Id="rId7" Type="http://schemas.openxmlformats.org/officeDocument/2006/relationships/hyperlink" Target="https://www.churchofjesuschrist.org/#note2b" TargetMode="External"/><Relationship Id="rId8" Type="http://schemas.openxmlformats.org/officeDocument/2006/relationships/hyperlink" Target="https://www.churchofjesuschrist.org/#note2c" TargetMode="External"/></Relationships>
</file>

<file path=ppt/slides/_rels/slide18.xml.rels><?xml version="1.0" encoding="UTF-8" standalone="yes"?><Relationships xmlns="http://schemas.openxmlformats.org/package/2006/relationships"><Relationship Id="rId11" Type="http://schemas.openxmlformats.org/officeDocument/2006/relationships/hyperlink" Target="https://www.churchofjesuschrist.org/#note3a" TargetMode="External"/><Relationship Id="rId10" Type="http://schemas.openxmlformats.org/officeDocument/2006/relationships/hyperlink" Target="https://www.churchofjesuschrist.org/#note2b" TargetMode="External"/><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www.churchofjesuschrist.org/#note6b" TargetMode="External"/><Relationship Id="rId4" Type="http://schemas.openxmlformats.org/officeDocument/2006/relationships/hyperlink" Target="https://www.churchofjesuschrist.org/#note6c" TargetMode="External"/><Relationship Id="rId9" Type="http://schemas.openxmlformats.org/officeDocument/2006/relationships/hyperlink" Target="https://www.churchofjesuschrist.org/#note2a" TargetMode="External"/><Relationship Id="rId5" Type="http://schemas.openxmlformats.org/officeDocument/2006/relationships/hyperlink" Target="https://www.churchofjesuschrist.org/#note6d" TargetMode="External"/><Relationship Id="rId6" Type="http://schemas.openxmlformats.org/officeDocument/2006/relationships/hyperlink" Target="https://www.churchofjesuschrist.org/#note7a" TargetMode="External"/><Relationship Id="rId7" Type="http://schemas.openxmlformats.org/officeDocument/2006/relationships/hyperlink" Target="https://www.churchofjesuschrist.org/#note8a" TargetMode="External"/><Relationship Id="rId8" Type="http://schemas.openxmlformats.org/officeDocument/2006/relationships/hyperlink" Target="https://www.churchofjesuschrist.org/#note8a"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www.churchofjesuschrist.org/#note2a" TargetMode="External"/><Relationship Id="rId4" Type="http://schemas.openxmlformats.org/officeDocument/2006/relationships/hyperlink" Target="https://www.churchofjesuschrist.org/#note2b" TargetMode="External"/><Relationship Id="rId5" Type="http://schemas.openxmlformats.org/officeDocument/2006/relationships/hyperlink" Target="https://www.churchofjesuschrist.org/#note58a" TargetMode="External"/><Relationship Id="rId6" Type="http://schemas.openxmlformats.org/officeDocument/2006/relationships/hyperlink" Target="https://www.churchofjesuschrist.org/#note58b" TargetMode="External"/><Relationship Id="rId7" Type="http://schemas.openxmlformats.org/officeDocument/2006/relationships/hyperlink" Target="https://www.churchofjesuschrist.org/#note58c" TargetMode="External"/><Relationship Id="rId8" Type="http://schemas.openxmlformats.org/officeDocument/2006/relationships/hyperlink" Target="https://www.churchofjesuschrist.org/#note58d" TargetMode="External"/></Relationships>
</file>

<file path=ppt/slides/_rels/slide2.xml.rels><?xml version="1.0" encoding="UTF-8" standalone="yes"?><Relationships xmlns="http://schemas.openxmlformats.org/package/2006/relationships"><Relationship Id="rId20" Type="http://schemas.openxmlformats.org/officeDocument/2006/relationships/hyperlink" Target="https://www.churchofjesuschrist.org/#note13f" TargetMode="External"/><Relationship Id="rId11" Type="http://schemas.openxmlformats.org/officeDocument/2006/relationships/hyperlink" Target="https://www.bing.com/search?q=Baptism&amp;filters=sid%3ad1e23008-863e-91f1-35c7-85424f2368d7&amp;form=ENTLNK" TargetMode="External"/><Relationship Id="rId22" Type="http://schemas.openxmlformats.org/officeDocument/2006/relationships/hyperlink" Target="https://www.churchofjesuschrist.org/#note13h" TargetMode="External"/><Relationship Id="rId10" Type="http://schemas.openxmlformats.org/officeDocument/2006/relationships/hyperlink" Target="https://www.churchofjesuschrist.org/#note60d" TargetMode="External"/><Relationship Id="rId21" Type="http://schemas.openxmlformats.org/officeDocument/2006/relationships/hyperlink" Target="https://www.churchofjesuschrist.org/#note13g" TargetMode="External"/><Relationship Id="rId13" Type="http://schemas.openxmlformats.org/officeDocument/2006/relationships/hyperlink" Target="https://www.churchofjesuschrist.org/#note13a" TargetMode="External"/><Relationship Id="rId24" Type="http://schemas.openxmlformats.org/officeDocument/2006/relationships/hyperlink" Target="https://www.churchofjesuschrist.org/#note17b" TargetMode="External"/><Relationship Id="rId12" Type="http://schemas.openxmlformats.org/officeDocument/2006/relationships/hyperlink" Target="https://www.churchofjesuschrist.org/#note9a" TargetMode="External"/><Relationship Id="rId23" Type="http://schemas.openxmlformats.org/officeDocument/2006/relationships/hyperlink" Target="https://www.churchofjesuschrist.org/#note17a" TargetMode="External"/><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hyperlink" Target="https://www.churchofjesuschrist.org/#note60a" TargetMode="External"/><Relationship Id="rId4" Type="http://schemas.openxmlformats.org/officeDocument/2006/relationships/hyperlink" Target="https://www.churchofjesuschrist.org/#note60a" TargetMode="External"/><Relationship Id="rId9" Type="http://schemas.openxmlformats.org/officeDocument/2006/relationships/hyperlink" Target="https://www.churchofjesuschrist.org/#note60d" TargetMode="External"/><Relationship Id="rId15" Type="http://schemas.openxmlformats.org/officeDocument/2006/relationships/hyperlink" Target="https://www.churchofjesuschrist.org/#note13a" TargetMode="External"/><Relationship Id="rId14" Type="http://schemas.openxmlformats.org/officeDocument/2006/relationships/hyperlink" Target="https://www.churchofjesuschrist.org/#note13b" TargetMode="External"/><Relationship Id="rId17" Type="http://schemas.openxmlformats.org/officeDocument/2006/relationships/hyperlink" Target="https://www.churchofjesuschrist.org/#note13c" TargetMode="External"/><Relationship Id="rId16" Type="http://schemas.openxmlformats.org/officeDocument/2006/relationships/hyperlink" Target="https://www.churchofjesuschrist.org/#note13b" TargetMode="External"/><Relationship Id="rId5" Type="http://schemas.openxmlformats.org/officeDocument/2006/relationships/hyperlink" Target="https://www.churchofjesuschrist.org/#note60b" TargetMode="External"/><Relationship Id="rId19" Type="http://schemas.openxmlformats.org/officeDocument/2006/relationships/hyperlink" Target="https://www.churchofjesuschrist.org/#note13e" TargetMode="External"/><Relationship Id="rId6" Type="http://schemas.openxmlformats.org/officeDocument/2006/relationships/hyperlink" Target="https://www.churchofjesuschrist.org/#note60b" TargetMode="External"/><Relationship Id="rId18" Type="http://schemas.openxmlformats.org/officeDocument/2006/relationships/hyperlink" Target="https://www.churchofjesuschrist.org/#note13d" TargetMode="External"/><Relationship Id="rId7" Type="http://schemas.openxmlformats.org/officeDocument/2006/relationships/hyperlink" Target="https://www.churchofjesuschrist.org/#note60c" TargetMode="External"/><Relationship Id="rId8" Type="http://schemas.openxmlformats.org/officeDocument/2006/relationships/hyperlink" Target="https://www.churchofjesuschrist.org/#note60c"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9.jpg"/></Relationships>
</file>

<file path=ppt/slides/_rels/slide21.xml.rels><?xml version="1.0" encoding="UTF-8" standalone="yes"?><Relationships xmlns="http://schemas.openxmlformats.org/package/2006/relationships"><Relationship Id="rId20" Type="http://schemas.openxmlformats.org/officeDocument/2006/relationships/hyperlink" Target="https://www.churchofjesuschrist.org/#note16b" TargetMode="External"/><Relationship Id="rId11" Type="http://schemas.openxmlformats.org/officeDocument/2006/relationships/hyperlink" Target="https://www.churchofjesuschrist.org/#note14c" TargetMode="External"/><Relationship Id="rId10" Type="http://schemas.openxmlformats.org/officeDocument/2006/relationships/hyperlink" Target="https://www.churchofjesuschrist.org/#note14b" TargetMode="External"/><Relationship Id="rId21" Type="http://schemas.openxmlformats.org/officeDocument/2006/relationships/hyperlink" Target="https://www.churchofjesuschrist.org/#note18a" TargetMode="External"/><Relationship Id="rId13" Type="http://schemas.openxmlformats.org/officeDocument/2006/relationships/hyperlink" Target="https://www.churchofjesuschrist.org/#note14e" TargetMode="External"/><Relationship Id="rId12" Type="http://schemas.openxmlformats.org/officeDocument/2006/relationships/hyperlink" Target="https://www.churchofjesuschrist.org/#note14d" TargetMode="External"/><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hyperlink" Target="https://www.churchofjesuschrist.org/#note12a" TargetMode="External"/><Relationship Id="rId4" Type="http://schemas.openxmlformats.org/officeDocument/2006/relationships/hyperlink" Target="https://www.churchofjesuschrist.org/#note12b" TargetMode="External"/><Relationship Id="rId9" Type="http://schemas.openxmlformats.org/officeDocument/2006/relationships/hyperlink" Target="https://www.churchofjesuschrist.org/#note14a" TargetMode="External"/><Relationship Id="rId15" Type="http://schemas.openxmlformats.org/officeDocument/2006/relationships/hyperlink" Target="https://www.churchofjesuschrist.org/#note15a" TargetMode="External"/><Relationship Id="rId14" Type="http://schemas.openxmlformats.org/officeDocument/2006/relationships/hyperlink" Target="https://www.churchofjesuschrist.org/#note14e" TargetMode="External"/><Relationship Id="rId17" Type="http://schemas.openxmlformats.org/officeDocument/2006/relationships/hyperlink" Target="https://www.churchofjesuschrist.org/#note15c" TargetMode="External"/><Relationship Id="rId16" Type="http://schemas.openxmlformats.org/officeDocument/2006/relationships/hyperlink" Target="https://www.churchofjesuschrist.org/#note15b" TargetMode="External"/><Relationship Id="rId5" Type="http://schemas.openxmlformats.org/officeDocument/2006/relationships/hyperlink" Target="https://www.churchofjesuschrist.org/#note13a" TargetMode="External"/><Relationship Id="rId19" Type="http://schemas.openxmlformats.org/officeDocument/2006/relationships/hyperlink" Target="https://www.churchofjesuschrist.org/#note16a" TargetMode="External"/><Relationship Id="rId6" Type="http://schemas.openxmlformats.org/officeDocument/2006/relationships/hyperlink" Target="https://www.churchofjesuschrist.org/#note13b" TargetMode="External"/><Relationship Id="rId18" Type="http://schemas.openxmlformats.org/officeDocument/2006/relationships/hyperlink" Target="https://www.churchofjesuschrist.org/#note15d" TargetMode="External"/><Relationship Id="rId7" Type="http://schemas.openxmlformats.org/officeDocument/2006/relationships/hyperlink" Target="https://www.churchofjesuschrist.org/#note13c" TargetMode="External"/><Relationship Id="rId8" Type="http://schemas.openxmlformats.org/officeDocument/2006/relationships/hyperlink" Target="https://www.churchofjesuschrist.org/#note13d"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11.jpg"/></Relationships>
</file>

<file path=ppt/slides/_rels/slide23.xml.rels><?xml version="1.0" encoding="UTF-8" standalone="yes"?><Relationships xmlns="http://schemas.openxmlformats.org/package/2006/relationships"><Relationship Id="rId11" Type="http://schemas.openxmlformats.org/officeDocument/2006/relationships/hyperlink" Target="https://www.churchofjesuschrist.org/#note8a" TargetMode="External"/><Relationship Id="rId10" Type="http://schemas.openxmlformats.org/officeDocument/2006/relationships/hyperlink" Target="https://www.churchofjesuschrist.org/#note8a" TargetMode="External"/><Relationship Id="rId13" Type="http://schemas.openxmlformats.org/officeDocument/2006/relationships/hyperlink" Target="https://www.churchofjesuschrist.org/#note8c" TargetMode="External"/><Relationship Id="rId12" Type="http://schemas.openxmlformats.org/officeDocument/2006/relationships/hyperlink" Target="https://www.churchofjesuschrist.org/#note8b" TargetMode="External"/><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hyperlink" Target="https://www.churchofjesuschrist.org/#note4c" TargetMode="External"/><Relationship Id="rId4" Type="http://schemas.openxmlformats.org/officeDocument/2006/relationships/hyperlink" Target="https://www.churchofjesuschrist.org/#note4d" TargetMode="External"/><Relationship Id="rId9" Type="http://schemas.openxmlformats.org/officeDocument/2006/relationships/hyperlink" Target="https://www.churchofjesuschrist.org/#note6b" TargetMode="External"/><Relationship Id="rId15" Type="http://schemas.openxmlformats.org/officeDocument/2006/relationships/hyperlink" Target="https://www.churchofjesuschrist.org/#note2a" TargetMode="External"/><Relationship Id="rId14" Type="http://schemas.openxmlformats.org/officeDocument/2006/relationships/hyperlink" Target="https://www.churchofjesuschrist.org/#note12a" TargetMode="External"/><Relationship Id="rId17" Type="http://schemas.openxmlformats.org/officeDocument/2006/relationships/hyperlink" Target="https://www.churchofjesuschrist.org/#note2c" TargetMode="External"/><Relationship Id="rId16" Type="http://schemas.openxmlformats.org/officeDocument/2006/relationships/hyperlink" Target="https://www.churchofjesuschrist.org/#note2b" TargetMode="External"/><Relationship Id="rId5" Type="http://schemas.openxmlformats.org/officeDocument/2006/relationships/hyperlink" Target="https://www.churchofjesuschrist.org/#note4e" TargetMode="External"/><Relationship Id="rId6" Type="http://schemas.openxmlformats.org/officeDocument/2006/relationships/hyperlink" Target="https://www.churchofjesuschrist.org/#note4f" TargetMode="External"/><Relationship Id="rId7" Type="http://schemas.openxmlformats.org/officeDocument/2006/relationships/hyperlink" Target="https://www.churchofjesuschrist.org/#note5a" TargetMode="External"/><Relationship Id="rId8" Type="http://schemas.openxmlformats.org/officeDocument/2006/relationships/hyperlink" Target="https://www.churchofjesuschrist.org/#note6a"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16.jpg"/></Relationships>
</file>

<file path=ppt/slides/_rels/slide25.xml.rels><?xml version="1.0" encoding="UTF-8" standalone="yes"?><Relationships xmlns="http://schemas.openxmlformats.org/package/2006/relationships"><Relationship Id="rId20" Type="http://schemas.openxmlformats.org/officeDocument/2006/relationships/hyperlink" Target="https://www.churchofjesuschrist.org/#note5c" TargetMode="External"/><Relationship Id="rId11" Type="http://schemas.openxmlformats.org/officeDocument/2006/relationships/hyperlink" Target="https://www.churchofjesuschrist.org/#note2f" TargetMode="External"/><Relationship Id="rId22" Type="http://schemas.openxmlformats.org/officeDocument/2006/relationships/hyperlink" Target="https://www.churchofjesuschrist.org/#note15b" TargetMode="External"/><Relationship Id="rId10" Type="http://schemas.openxmlformats.org/officeDocument/2006/relationships/hyperlink" Target="https://www.churchofjesuschrist.org/#note2e" TargetMode="External"/><Relationship Id="rId21" Type="http://schemas.openxmlformats.org/officeDocument/2006/relationships/hyperlink" Target="https://www.churchofjesuschrist.org/#note15a" TargetMode="External"/><Relationship Id="rId13" Type="http://schemas.openxmlformats.org/officeDocument/2006/relationships/hyperlink" Target="https://www.churchofjesuschrist.org/#note3b" TargetMode="External"/><Relationship Id="rId12" Type="http://schemas.openxmlformats.org/officeDocument/2006/relationships/hyperlink" Target="https://www.churchofjesuschrist.org/#note3a" TargetMode="External"/><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hyperlink" Target="https://www.churchofjesuschrist.org/#note1b" TargetMode="External"/><Relationship Id="rId4" Type="http://schemas.openxmlformats.org/officeDocument/2006/relationships/hyperlink" Target="https://www.churchofjesuschrist.org/#note1b" TargetMode="External"/><Relationship Id="rId9" Type="http://schemas.openxmlformats.org/officeDocument/2006/relationships/hyperlink" Target="https://www.churchofjesuschrist.org/#note2d" TargetMode="External"/><Relationship Id="rId15" Type="http://schemas.openxmlformats.org/officeDocument/2006/relationships/hyperlink" Target="https://www.churchofjesuschrist.org/#note4a" TargetMode="External"/><Relationship Id="rId14" Type="http://schemas.openxmlformats.org/officeDocument/2006/relationships/hyperlink" Target="https://www.churchofjesuschrist.org/#note3c" TargetMode="External"/><Relationship Id="rId17" Type="http://schemas.openxmlformats.org/officeDocument/2006/relationships/hyperlink" Target="https://www.churchofjesuschrist.org/#note5a" TargetMode="External"/><Relationship Id="rId16" Type="http://schemas.openxmlformats.org/officeDocument/2006/relationships/hyperlink" Target="https://www.churchofjesuschrist.org/#note4b" TargetMode="External"/><Relationship Id="rId5" Type="http://schemas.openxmlformats.org/officeDocument/2006/relationships/hyperlink" Target="https://www.churchofjesuschrist.org/#note1c" TargetMode="External"/><Relationship Id="rId19" Type="http://schemas.openxmlformats.org/officeDocument/2006/relationships/hyperlink" Target="https://www.churchofjesuschrist.org/#note5c" TargetMode="External"/><Relationship Id="rId6" Type="http://schemas.openxmlformats.org/officeDocument/2006/relationships/hyperlink" Target="https://www.churchofjesuschrist.org/#note2a" TargetMode="External"/><Relationship Id="rId18" Type="http://schemas.openxmlformats.org/officeDocument/2006/relationships/hyperlink" Target="https://www.churchofjesuschrist.org/#note5b" TargetMode="External"/><Relationship Id="rId7" Type="http://schemas.openxmlformats.org/officeDocument/2006/relationships/hyperlink" Target="https://www.churchofjesuschrist.org/#note2b" TargetMode="External"/><Relationship Id="rId8" Type="http://schemas.openxmlformats.org/officeDocument/2006/relationships/hyperlink" Target="https://www.churchofjesuschrist.org/#note2c"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hyperlink" Target="https://www.churchofjesuschrist.org/#note31a" TargetMode="External"/><Relationship Id="rId4" Type="http://schemas.openxmlformats.org/officeDocument/2006/relationships/hyperlink" Target="https://www.churchofjesuschrist.org/#note31b" TargetMode="External"/><Relationship Id="rId5" Type="http://schemas.openxmlformats.org/officeDocument/2006/relationships/hyperlink" Target="https://www.churchofjesuschrist.org/#note3a"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2.jpg"/></Relationships>
</file>

<file path=ppt/slides/_rels/slide28.xml.rels><?xml version="1.0" encoding="UTF-8" standalone="yes"?><Relationships xmlns="http://schemas.openxmlformats.org/package/2006/relationships"><Relationship Id="rId11" Type="http://schemas.openxmlformats.org/officeDocument/2006/relationships/hyperlink" Target="https://www.churchofjesuschrist.org/#note8a" TargetMode="External"/><Relationship Id="rId10" Type="http://schemas.openxmlformats.org/officeDocument/2006/relationships/hyperlink" Target="https://www.churchofjesuschrist.org/#note5b" TargetMode="External"/><Relationship Id="rId13" Type="http://schemas.openxmlformats.org/officeDocument/2006/relationships/hyperlink" Target="https://www.churchofjesuschrist.org/#note8c" TargetMode="External"/><Relationship Id="rId12" Type="http://schemas.openxmlformats.org/officeDocument/2006/relationships/hyperlink" Target="https://www.churchofjesuschrist.org/#note8b" TargetMode="External"/><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s://www.churchofjesuschrist.org/#note1a" TargetMode="External"/><Relationship Id="rId4" Type="http://schemas.openxmlformats.org/officeDocument/2006/relationships/hyperlink" Target="https://www.churchofjesuschrist.org/#note1b" TargetMode="External"/><Relationship Id="rId9" Type="http://schemas.openxmlformats.org/officeDocument/2006/relationships/hyperlink" Target="https://www.churchofjesuschrist.org/#note5a" TargetMode="External"/><Relationship Id="rId5" Type="http://schemas.openxmlformats.org/officeDocument/2006/relationships/hyperlink" Target="https://www.churchofjesuschrist.org/#note1c" TargetMode="External"/><Relationship Id="rId6" Type="http://schemas.openxmlformats.org/officeDocument/2006/relationships/hyperlink" Target="https://www.churchofjesuschrist.org/#note1d" TargetMode="External"/><Relationship Id="rId7" Type="http://schemas.openxmlformats.org/officeDocument/2006/relationships/hyperlink" Target="https://www.churchofjesuschrist.org/#note2a" TargetMode="External"/><Relationship Id="rId8" Type="http://schemas.openxmlformats.org/officeDocument/2006/relationships/hyperlink" Target="https://www.churchofjesuschrist.org/#note2b"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1" Type="http://schemas.openxmlformats.org/officeDocument/2006/relationships/hyperlink" Target="https://www.churchofjesuschrist.org/#note7c" TargetMode="External"/><Relationship Id="rId10" Type="http://schemas.openxmlformats.org/officeDocument/2006/relationships/hyperlink" Target="https://www.churchofjesuschrist.org/#note7b" TargetMode="External"/><Relationship Id="rId13" Type="http://schemas.openxmlformats.org/officeDocument/2006/relationships/hyperlink" Target="https://www.churchofjesuschrist.org/#note15b" TargetMode="External"/><Relationship Id="rId12" Type="http://schemas.openxmlformats.org/officeDocument/2006/relationships/hyperlink" Target="https://www.churchofjesuschrist.org/#note15a" TargetMode="External"/><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hyperlink" Target="https://www.churchofjesuschrist.org/#note20a" TargetMode="External"/><Relationship Id="rId4" Type="http://schemas.openxmlformats.org/officeDocument/2006/relationships/hyperlink" Target="https://www.churchofjesuschrist.org/#note20b" TargetMode="External"/><Relationship Id="rId9" Type="http://schemas.openxmlformats.org/officeDocument/2006/relationships/hyperlink" Target="https://www.churchofjesuschrist.org/#note7a" TargetMode="External"/><Relationship Id="rId5" Type="http://schemas.openxmlformats.org/officeDocument/2006/relationships/hyperlink" Target="https://www.churchofjesuschrist.org/#note6a" TargetMode="External"/><Relationship Id="rId6" Type="http://schemas.openxmlformats.org/officeDocument/2006/relationships/hyperlink" Target="https://www.churchofjesuschrist.org/#note6b" TargetMode="External"/><Relationship Id="rId7" Type="http://schemas.openxmlformats.org/officeDocument/2006/relationships/hyperlink" Target="https://www.churchofjesuschrist.org/#note6c" TargetMode="External"/><Relationship Id="rId8" Type="http://schemas.openxmlformats.org/officeDocument/2006/relationships/hyperlink" Target="https://www.churchofjesuschrist.org/#note6d" TargetMode="External"/></Relationships>
</file>

<file path=ppt/slides/_rels/slide30.xml.rels><?xml version="1.0" encoding="UTF-8" standalone="yes"?><Relationships xmlns="http://schemas.openxmlformats.org/package/2006/relationships"><Relationship Id="rId20" Type="http://schemas.openxmlformats.org/officeDocument/2006/relationships/hyperlink" Target="https://www.churchofjesuschrist.org/study/ensign/1973/10/journeys-and-events-in-the-life-of-moses?lang=eng#note24b" TargetMode="External"/><Relationship Id="rId22" Type="http://schemas.openxmlformats.org/officeDocument/2006/relationships/hyperlink" Target="https://www.churchofjesuschrist.org/study/ensign/1973/10/journeys-and-events-in-the-life-of-moses?lang=eng#note24d" TargetMode="External"/><Relationship Id="rId21" Type="http://schemas.openxmlformats.org/officeDocument/2006/relationships/hyperlink" Target="https://www.churchofjesuschrist.org/study/ensign/1973/10/journeys-and-events-in-the-life-of-moses?lang=eng#note24c" TargetMode="External"/><Relationship Id="rId24" Type="http://schemas.openxmlformats.org/officeDocument/2006/relationships/hyperlink" Target="https://www.churchofjesuschrist.org/study/ensign/1973/10/journeys-and-events-in-the-life-of-moses?lang=eng#note27a" TargetMode="External"/><Relationship Id="rId23" Type="http://schemas.openxmlformats.org/officeDocument/2006/relationships/hyperlink" Target="https://www.churchofjesuschrist.org/study/ensign/1973/10/journeys-and-events-in-the-life-of-moses?lang=eng#note25a" TargetMode="External"/><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hyperlink" Target="https://www.churchofjesuschrist.org/#note8a" TargetMode="External"/><Relationship Id="rId4" Type="http://schemas.openxmlformats.org/officeDocument/2006/relationships/hyperlink" Target="https://www.churchofjesuschrist.org/#note8a" TargetMode="External"/><Relationship Id="rId9" Type="http://schemas.openxmlformats.org/officeDocument/2006/relationships/hyperlink" Target="https://www.churchofjesuschrist.org/#note10b" TargetMode="External"/><Relationship Id="rId25" Type="http://schemas.openxmlformats.org/officeDocument/2006/relationships/hyperlink" Target="https://www.churchofjesuschrist.org/study/ensign/1973/10/journeys-and-events-in-the-life-of-moses?lang=eng#note27b" TargetMode="External"/><Relationship Id="rId5" Type="http://schemas.openxmlformats.org/officeDocument/2006/relationships/hyperlink" Target="https://www.churchofjesuschrist.org/#note8b" TargetMode="External"/><Relationship Id="rId6" Type="http://schemas.openxmlformats.org/officeDocument/2006/relationships/hyperlink" Target="https://www.churchofjesuschrist.org/#note8b" TargetMode="External"/><Relationship Id="rId7" Type="http://schemas.openxmlformats.org/officeDocument/2006/relationships/hyperlink" Target="https://www.churchofjesuschrist.org/#note8c" TargetMode="External"/><Relationship Id="rId8" Type="http://schemas.openxmlformats.org/officeDocument/2006/relationships/hyperlink" Target="https://www.churchofjesuschrist.org/#note8c" TargetMode="External"/><Relationship Id="rId11" Type="http://schemas.openxmlformats.org/officeDocument/2006/relationships/hyperlink" Target="https://www.churchofjesuschrist.org/#note10c" TargetMode="External"/><Relationship Id="rId10" Type="http://schemas.openxmlformats.org/officeDocument/2006/relationships/hyperlink" Target="https://www.churchofjesuschrist.org/#note10b" TargetMode="External"/><Relationship Id="rId13" Type="http://schemas.openxmlformats.org/officeDocument/2006/relationships/hyperlink" Target="https://www.churchofjesuschrist.org/#note68a" TargetMode="External"/><Relationship Id="rId12" Type="http://schemas.openxmlformats.org/officeDocument/2006/relationships/hyperlink" Target="https://www.churchofjesuschrist.org/#note10c" TargetMode="External"/><Relationship Id="rId15" Type="http://schemas.openxmlformats.org/officeDocument/2006/relationships/hyperlink" Target="https://www.churchofjesuschrist.org/#note68b" TargetMode="External"/><Relationship Id="rId14" Type="http://schemas.openxmlformats.org/officeDocument/2006/relationships/hyperlink" Target="https://www.churchofjesuschrist.org/#note68a" TargetMode="External"/><Relationship Id="rId17" Type="http://schemas.openxmlformats.org/officeDocument/2006/relationships/hyperlink" Target="https://www.churchofjesuschrist.org/study/ensign/1973/10/journeys-and-events-in-the-life-of-moses?lang=eng#note5a" TargetMode="External"/><Relationship Id="rId16" Type="http://schemas.openxmlformats.org/officeDocument/2006/relationships/hyperlink" Target="https://www.churchofjesuschrist.org/#note68b" TargetMode="External"/><Relationship Id="rId19" Type="http://schemas.openxmlformats.org/officeDocument/2006/relationships/hyperlink" Target="https://www.churchofjesuschrist.org/study/ensign/1973/10/journeys-and-events-in-the-life-of-moses?lang=eng#note24a" TargetMode="External"/><Relationship Id="rId18" Type="http://schemas.openxmlformats.org/officeDocument/2006/relationships/hyperlink" Target="https://www.churchofjesuschrist.org/study/ensign/1973/10/journeys-and-events-in-the-life-of-moses?lang=eng#note5b"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hyperlink" Target="https://www.churchofjesuschrist.org/study/scriptures/dc-testament/dc/107.91?lang=eng&amp;clang=eng#p91" TargetMode="External"/><Relationship Id="rId4" Type="http://schemas.openxmlformats.org/officeDocument/2006/relationships/hyperlink" Target="https://www.churchofjesuschrist.org/search?lang=eng&amp;query=moses&amp;facet=scriptures&amp;subfacet=dc-testament&amp;highlight=true&amp;page=1#note91a" TargetMode="External"/><Relationship Id="rId5" Type="http://schemas.openxmlformats.org/officeDocument/2006/relationships/hyperlink" Target="https://www.churchofjesuschrist.org/search?lang=eng&amp;query=moses&amp;facet=scriptures&amp;subfacet=dc-testament&amp;highlight=true&amp;page=1#note91b"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5.jpg"/><Relationship Id="rId4" Type="http://schemas.openxmlformats.org/officeDocument/2006/relationships/image" Target="../media/image6.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hyperlink" Target="https://www.churchofjesuschrist.org/#note13a" TargetMode="External"/><Relationship Id="rId4" Type="http://schemas.openxmlformats.org/officeDocument/2006/relationships/hyperlink" Target="https://www.churchofjesuschrist.org/#note13a" TargetMode="External"/><Relationship Id="rId9" Type="http://schemas.openxmlformats.org/officeDocument/2006/relationships/hyperlink" Target="https://www.churchofjesuschrist.org/#note13d" TargetMode="External"/><Relationship Id="rId5" Type="http://schemas.openxmlformats.org/officeDocument/2006/relationships/hyperlink" Target="https://www.churchofjesuschrist.org/#note13b" TargetMode="External"/><Relationship Id="rId6" Type="http://schemas.openxmlformats.org/officeDocument/2006/relationships/hyperlink" Target="https://www.churchofjesuschrist.org/#note13b" TargetMode="External"/><Relationship Id="rId7" Type="http://schemas.openxmlformats.org/officeDocument/2006/relationships/hyperlink" Target="https://www.churchofjesuschrist.org/#note13c" TargetMode="External"/><Relationship Id="rId8" Type="http://schemas.openxmlformats.org/officeDocument/2006/relationships/hyperlink" Target="https://www.churchofjesuschrist.org/#note13c" TargetMode="External"/><Relationship Id="rId11" Type="http://schemas.openxmlformats.org/officeDocument/2006/relationships/hyperlink" Target="https://www.churchofjesuschrist.org/#note13e" TargetMode="External"/><Relationship Id="rId10" Type="http://schemas.openxmlformats.org/officeDocument/2006/relationships/hyperlink" Target="https://www.churchofjesuschrist.org/#note13d" TargetMode="External"/><Relationship Id="rId13" Type="http://schemas.openxmlformats.org/officeDocument/2006/relationships/hyperlink" Target="https://www.churchofjesuschrist.org/#note13f" TargetMode="External"/><Relationship Id="rId12" Type="http://schemas.openxmlformats.org/officeDocument/2006/relationships/hyperlink" Target="https://www.churchofjesuschrist.org/#note13e" TargetMode="External"/><Relationship Id="rId15" Type="http://schemas.openxmlformats.org/officeDocument/2006/relationships/hyperlink" Target="https://www.churchofjesuschrist.org/#note13g" TargetMode="External"/><Relationship Id="rId14" Type="http://schemas.openxmlformats.org/officeDocument/2006/relationships/hyperlink" Target="https://www.churchofjesuschrist.org/#note13f" TargetMode="External"/><Relationship Id="rId17" Type="http://schemas.openxmlformats.org/officeDocument/2006/relationships/hyperlink" Target="https://www.churchofjesuschrist.org/#note13h" TargetMode="External"/><Relationship Id="rId16" Type="http://schemas.openxmlformats.org/officeDocument/2006/relationships/hyperlink" Target="https://www.churchofjesuschrist.org/#note13g" TargetMode="External"/><Relationship Id="rId18" Type="http://schemas.openxmlformats.org/officeDocument/2006/relationships/hyperlink" Target="https://www.churchofjesuschrist.org/#note13h"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hyperlink" Target="https://www.churchofjesuschrist.org/#note6a" TargetMode="External"/><Relationship Id="rId4" Type="http://schemas.openxmlformats.org/officeDocument/2006/relationships/hyperlink" Target="https://www.churchofjesuschrist.org/#note6a" TargetMode="External"/><Relationship Id="rId9" Type="http://schemas.openxmlformats.org/officeDocument/2006/relationships/hyperlink" Target="https://www.churchofjesuschrist.org/#note6d" TargetMode="External"/><Relationship Id="rId5" Type="http://schemas.openxmlformats.org/officeDocument/2006/relationships/hyperlink" Target="https://www.churchofjesuschrist.org/#note6b" TargetMode="External"/><Relationship Id="rId6" Type="http://schemas.openxmlformats.org/officeDocument/2006/relationships/hyperlink" Target="https://www.churchofjesuschrist.org/#note6b" TargetMode="External"/><Relationship Id="rId7" Type="http://schemas.openxmlformats.org/officeDocument/2006/relationships/hyperlink" Target="https://www.churchofjesuschrist.org/#note6c" TargetMode="External"/><Relationship Id="rId8" Type="http://schemas.openxmlformats.org/officeDocument/2006/relationships/hyperlink" Target="https://www.churchofjesuschrist.org/#note6c" TargetMode="External"/><Relationship Id="rId11" Type="http://schemas.openxmlformats.org/officeDocument/2006/relationships/hyperlink" Target="https://www.churchofjesuschrist.org/#note7a" TargetMode="External"/><Relationship Id="rId10" Type="http://schemas.openxmlformats.org/officeDocument/2006/relationships/hyperlink" Target="https://www.churchofjesuschrist.org/#note6d" TargetMode="External"/><Relationship Id="rId13" Type="http://schemas.openxmlformats.org/officeDocument/2006/relationships/hyperlink" Target="https://www.churchofjesuschrist.org/#note7b" TargetMode="External"/><Relationship Id="rId12" Type="http://schemas.openxmlformats.org/officeDocument/2006/relationships/hyperlink" Target="https://www.churchofjesuschrist.org/#note7a" TargetMode="External"/><Relationship Id="rId15" Type="http://schemas.openxmlformats.org/officeDocument/2006/relationships/hyperlink" Target="https://www.churchofjesuschrist.org/#note7c" TargetMode="External"/><Relationship Id="rId14" Type="http://schemas.openxmlformats.org/officeDocument/2006/relationships/hyperlink" Target="https://www.churchofjesuschrist.org/#note7b" TargetMode="External"/><Relationship Id="rId16" Type="http://schemas.openxmlformats.org/officeDocument/2006/relationships/hyperlink" Target="https://www.churchofjesuschrist.org/#note7c" TargetMode="External"/></Relationships>
</file>

<file path=ppt/slides/_rels/slide37.xml.rels><?xml version="1.0" encoding="UTF-8" standalone="yes"?><Relationships xmlns="http://schemas.openxmlformats.org/package/2006/relationships"><Relationship Id="rId40" Type="http://schemas.openxmlformats.org/officeDocument/2006/relationships/hyperlink" Target="https://www.josephsmithpapers.org/paper-summary/letter-to-silas-smith-26-september-1833/4#1715032046300346881" TargetMode="External"/><Relationship Id="rId20" Type="http://schemas.openxmlformats.org/officeDocument/2006/relationships/hyperlink" Target="https://www.josephsmithpapers.org/paper-summary/letter-to-silas-smith-26-september-1833/4#14906235492581566118" TargetMode="External"/><Relationship Id="rId42" Type="http://schemas.openxmlformats.org/officeDocument/2006/relationships/hyperlink" Target="https://www.josephsmithpapers.org/paper-summary/letter-to-silas-smith-26-september-1833/4#5143839913021105363" TargetMode="External"/><Relationship Id="rId41" Type="http://schemas.openxmlformats.org/officeDocument/2006/relationships/hyperlink" Target="https://www.josephsmithpapers.org/paper-summary/letter-to-silas-smith-26-september-1833/4#9075020269404131764" TargetMode="External"/><Relationship Id="rId22" Type="http://schemas.openxmlformats.org/officeDocument/2006/relationships/hyperlink" Target="https://www.josephsmithpapers.org/paper-summary/letter-to-silas-smith-26-september-1833/4#14184085733512718496" TargetMode="External"/><Relationship Id="rId44" Type="http://schemas.openxmlformats.org/officeDocument/2006/relationships/hyperlink" Target="https://www.josephsmithpapers.org/paper-summary/letter-to-silas-smith-26-september-1833/4#9959630364240322762" TargetMode="External"/><Relationship Id="rId21" Type="http://schemas.openxmlformats.org/officeDocument/2006/relationships/hyperlink" Target="https://www.josephsmithpapers.org/paper-summary/letter-to-silas-smith-26-september-1833/4#5861279695477196441" TargetMode="External"/><Relationship Id="rId43" Type="http://schemas.openxmlformats.org/officeDocument/2006/relationships/hyperlink" Target="https://www.josephsmithpapers.org/paper-summary/letter-to-silas-smith-26-september-1833/4#4980048819006655026" TargetMode="External"/><Relationship Id="rId24" Type="http://schemas.openxmlformats.org/officeDocument/2006/relationships/hyperlink" Target="https://www.josephsmithpapers.org/paper-summary/letter-to-silas-smith-26-september-1833/4#683516296213862487" TargetMode="External"/><Relationship Id="rId46" Type="http://schemas.openxmlformats.org/officeDocument/2006/relationships/hyperlink" Target="https://www.josephsmithpapers.org/paper-summary/letter-to-silas-smith-26-september-1833/4#1229121719227163792" TargetMode="External"/><Relationship Id="rId23" Type="http://schemas.openxmlformats.org/officeDocument/2006/relationships/hyperlink" Target="https://www.josephsmithpapers.org/paper-summary/letter-to-silas-smith-26-september-1833/4#3112878842603121495" TargetMode="External"/><Relationship Id="rId45" Type="http://schemas.openxmlformats.org/officeDocument/2006/relationships/hyperlink" Target="https://www.josephsmithpapers.org/paper-summary/letter-to-silas-smith-26-september-1833/4#1061023549317411709" TargetMode="External"/><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hyperlink" Target="https://www.josephsmithpapers.org/paper-summary/letter-to-silas-smith-26-september-1833/4#6157532830589345391" TargetMode="External"/><Relationship Id="rId4" Type="http://schemas.openxmlformats.org/officeDocument/2006/relationships/hyperlink" Target="https://www.josephsmithpapers.org/paper-summary/letter-to-silas-smith-26-september-1833/4#12490563320849017179" TargetMode="External"/><Relationship Id="rId9" Type="http://schemas.openxmlformats.org/officeDocument/2006/relationships/hyperlink" Target="https://www.josephsmithpapers.org/paper-summary/letter-to-silas-smith-26-september-1833/4#11080752585864141436" TargetMode="External"/><Relationship Id="rId26" Type="http://schemas.openxmlformats.org/officeDocument/2006/relationships/hyperlink" Target="https://www.josephsmithpapers.org/paper-summary/letter-to-silas-smith-26-september-1833/4#12173941942192788762" TargetMode="External"/><Relationship Id="rId48" Type="http://schemas.openxmlformats.org/officeDocument/2006/relationships/hyperlink" Target="https://www.josephsmithpapers.org/paper-summary/letter-to-silas-smith-26-september-1833/4#548904308877454906" TargetMode="External"/><Relationship Id="rId25" Type="http://schemas.openxmlformats.org/officeDocument/2006/relationships/hyperlink" Target="https://www.josephsmithpapers.org/paper-summary/letter-to-silas-smith-26-september-1833/4#2712506482064581442" TargetMode="External"/><Relationship Id="rId47" Type="http://schemas.openxmlformats.org/officeDocument/2006/relationships/hyperlink" Target="https://www.josephsmithpapers.org/paper-summary/letter-to-silas-smith-26-september-1833/4#526745836054176835" TargetMode="External"/><Relationship Id="rId28" Type="http://schemas.openxmlformats.org/officeDocument/2006/relationships/hyperlink" Target="https://www.josephsmithpapers.org/paper-summary/letter-to-silas-smith-26-september-1833/4#12790051775601757946" TargetMode="External"/><Relationship Id="rId27" Type="http://schemas.openxmlformats.org/officeDocument/2006/relationships/hyperlink" Target="https://www.josephsmithpapers.org/paper-summary/letter-to-silas-smith-26-september-1833/4#18274038738888749487" TargetMode="External"/><Relationship Id="rId5" Type="http://schemas.openxmlformats.org/officeDocument/2006/relationships/hyperlink" Target="https://www.josephsmithpapers.org/paper-summary/letter-to-silas-smith-26-september-1833/4#5030963759334068067" TargetMode="External"/><Relationship Id="rId6" Type="http://schemas.openxmlformats.org/officeDocument/2006/relationships/hyperlink" Target="https://www.josephsmithpapers.org/paper-summary/letter-to-silas-smith-26-september-1833/4#12818832268213242130" TargetMode="External"/><Relationship Id="rId29" Type="http://schemas.openxmlformats.org/officeDocument/2006/relationships/hyperlink" Target="https://www.josephsmithpapers.org/paper-summary/letter-to-silas-smith-26-september-1833/4#15386402111858764063" TargetMode="External"/><Relationship Id="rId7" Type="http://schemas.openxmlformats.org/officeDocument/2006/relationships/hyperlink" Target="https://www.josephsmithpapers.org/paper-summary/letter-to-silas-smith-26-september-1833/4#1498104008275369258" TargetMode="External"/><Relationship Id="rId8" Type="http://schemas.openxmlformats.org/officeDocument/2006/relationships/hyperlink" Target="https://www.josephsmithpapers.org/paper-summary/letter-to-silas-smith-26-september-1833/4#11072243235759110031" TargetMode="External"/><Relationship Id="rId31" Type="http://schemas.openxmlformats.org/officeDocument/2006/relationships/hyperlink" Target="https://www.josephsmithpapers.org/paper-summary/letter-to-silas-smith-26-september-1833/4#8064507923904395543" TargetMode="External"/><Relationship Id="rId30" Type="http://schemas.openxmlformats.org/officeDocument/2006/relationships/hyperlink" Target="https://www.josephsmithpapers.org/paper-summary/letter-to-silas-smith-26-september-1833/4#15157811364964026405" TargetMode="External"/><Relationship Id="rId11" Type="http://schemas.openxmlformats.org/officeDocument/2006/relationships/hyperlink" Target="https://www.josephsmithpapers.org/paper-summary/letter-to-silas-smith-26-september-1833/4#12247358393181186153" TargetMode="External"/><Relationship Id="rId33" Type="http://schemas.openxmlformats.org/officeDocument/2006/relationships/hyperlink" Target="https://www.josephsmithpapers.org/paper-summary/letter-to-silas-smith-26-september-1833/4#186159242586986979" TargetMode="External"/><Relationship Id="rId10" Type="http://schemas.openxmlformats.org/officeDocument/2006/relationships/hyperlink" Target="https://www.josephsmithpapers.org/paper-summary/letter-to-silas-smith-26-september-1833/4#11477463765185827918" TargetMode="External"/><Relationship Id="rId32" Type="http://schemas.openxmlformats.org/officeDocument/2006/relationships/hyperlink" Target="https://www.josephsmithpapers.org/paper-summary/letter-to-silas-smith-26-september-1833/4#17595888889357706315" TargetMode="External"/><Relationship Id="rId13" Type="http://schemas.openxmlformats.org/officeDocument/2006/relationships/hyperlink" Target="https://www.josephsmithpapers.org/paper-summary/letter-to-silas-smith-26-september-1833/4#6408029732611556268" TargetMode="External"/><Relationship Id="rId35" Type="http://schemas.openxmlformats.org/officeDocument/2006/relationships/hyperlink" Target="https://www.josephsmithpapers.org/paper-summary/letter-to-silas-smith-26-september-1833/4#12271538142637043072" TargetMode="External"/><Relationship Id="rId12" Type="http://schemas.openxmlformats.org/officeDocument/2006/relationships/hyperlink" Target="https://www.josephsmithpapers.org/paper-summary/letter-to-silas-smith-26-september-1833/4#5236393423071611212" TargetMode="External"/><Relationship Id="rId34" Type="http://schemas.openxmlformats.org/officeDocument/2006/relationships/hyperlink" Target="https://www.josephsmithpapers.org/paper-summary/letter-to-silas-smith-26-september-1833/4#1931818080300044264" TargetMode="External"/><Relationship Id="rId15" Type="http://schemas.openxmlformats.org/officeDocument/2006/relationships/hyperlink" Target="https://www.josephsmithpapers.org/paper-summary/letter-to-silas-smith-26-september-1833/4#4571324770948310063" TargetMode="External"/><Relationship Id="rId37" Type="http://schemas.openxmlformats.org/officeDocument/2006/relationships/hyperlink" Target="https://www.josephsmithpapers.org/paper-summary/letter-to-silas-smith-26-september-1833/4#5251818993875043003" TargetMode="External"/><Relationship Id="rId14" Type="http://schemas.openxmlformats.org/officeDocument/2006/relationships/hyperlink" Target="https://www.josephsmithpapers.org/paper-summary/letter-to-silas-smith-26-september-1833/4#4519809898030193821" TargetMode="External"/><Relationship Id="rId36" Type="http://schemas.openxmlformats.org/officeDocument/2006/relationships/hyperlink" Target="https://www.josephsmithpapers.org/paper-summary/letter-to-silas-smith-26-september-1833/4#1733400140727829240" TargetMode="External"/><Relationship Id="rId17" Type="http://schemas.openxmlformats.org/officeDocument/2006/relationships/hyperlink" Target="https://www.josephsmithpapers.org/paper-summary/letter-to-silas-smith-26-september-1833/4#10914401691743239734" TargetMode="External"/><Relationship Id="rId39" Type="http://schemas.openxmlformats.org/officeDocument/2006/relationships/hyperlink" Target="https://www.josephsmithpapers.org/paper-summary/letter-to-silas-smith-26-september-1833/4#12106445904489808390" TargetMode="External"/><Relationship Id="rId16" Type="http://schemas.openxmlformats.org/officeDocument/2006/relationships/hyperlink" Target="https://www.josephsmithpapers.org/paper-summary/letter-to-silas-smith-26-september-1833/4#7204984327633027860" TargetMode="External"/><Relationship Id="rId38" Type="http://schemas.openxmlformats.org/officeDocument/2006/relationships/hyperlink" Target="https://www.josephsmithpapers.org/paper-summary/letter-to-silas-smith-26-september-1833/4#6060634023778628991" TargetMode="External"/><Relationship Id="rId19" Type="http://schemas.openxmlformats.org/officeDocument/2006/relationships/hyperlink" Target="https://www.josephsmithpapers.org/paper-summary/letter-to-silas-smith-26-september-1833/4#881989989369501979" TargetMode="External"/><Relationship Id="rId18" Type="http://schemas.openxmlformats.org/officeDocument/2006/relationships/hyperlink" Target="https://www.josephsmithpapers.org/paper-summary/letter-to-silas-smith-26-september-1833/4#1721908605810108626"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1" Type="http://schemas.openxmlformats.org/officeDocument/2006/relationships/hyperlink" Target="https://www.churchofjesuschrist.org/#note19i" TargetMode="External"/><Relationship Id="rId10" Type="http://schemas.openxmlformats.org/officeDocument/2006/relationships/hyperlink" Target="https://www.churchofjesuschrist.org/#note19h" TargetMode="External"/><Relationship Id="rId13" Type="http://schemas.openxmlformats.org/officeDocument/2006/relationships/hyperlink" Target="https://www.churchofjesuschrist.org/#note19k" TargetMode="External"/><Relationship Id="rId12" Type="http://schemas.openxmlformats.org/officeDocument/2006/relationships/hyperlink" Target="https://www.churchofjesuschrist.org/#note19j" TargetMode="External"/><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ww.churchofjesuschrist.org/#note19a" TargetMode="External"/><Relationship Id="rId4" Type="http://schemas.openxmlformats.org/officeDocument/2006/relationships/hyperlink" Target="https://www.churchofjesuschrist.org/#note19b" TargetMode="External"/><Relationship Id="rId9" Type="http://schemas.openxmlformats.org/officeDocument/2006/relationships/hyperlink" Target="https://www.churchofjesuschrist.org/#note19g" TargetMode="External"/><Relationship Id="rId14" Type="http://schemas.openxmlformats.org/officeDocument/2006/relationships/hyperlink" Target="https://www.churchofjesuschrist.org/study/scriptures/bofm/2-ne/2.8#7" TargetMode="External"/><Relationship Id="rId5" Type="http://schemas.openxmlformats.org/officeDocument/2006/relationships/hyperlink" Target="https://www.churchofjesuschrist.org/#note19c" TargetMode="External"/><Relationship Id="rId6" Type="http://schemas.openxmlformats.org/officeDocument/2006/relationships/hyperlink" Target="https://www.churchofjesuschrist.org/#note19d" TargetMode="External"/><Relationship Id="rId7" Type="http://schemas.openxmlformats.org/officeDocument/2006/relationships/hyperlink" Target="https://www.churchofjesuschrist.org/#note19e" TargetMode="External"/><Relationship Id="rId8" Type="http://schemas.openxmlformats.org/officeDocument/2006/relationships/hyperlink" Target="https://www.churchofjesuschrist.org/#note19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rgbClr val="FF0000"/>
                </a:solidFill>
              </a:rPr>
              <a:t>The Doctrine of Christ: The Same Yesterday, Today and Forever</a:t>
            </a:r>
            <a:endParaRPr sz="2200">
              <a:solidFill>
                <a:srgbClr val="FF0000"/>
              </a:solidFill>
            </a:endParaRPr>
          </a:p>
        </p:txBody>
      </p:sp>
      <p:sp>
        <p:nvSpPr>
          <p:cNvPr id="55" name="Google Shape;55;p13"/>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u="sng"/>
          </a:p>
          <a:p>
            <a:pPr indent="0" lvl="0" marL="0" rtl="0" algn="l">
              <a:spcBef>
                <a:spcPts val="1600"/>
              </a:spcBef>
              <a:spcAft>
                <a:spcPts val="0"/>
              </a:spcAft>
              <a:buNone/>
            </a:pPr>
            <a:r>
              <a:rPr lang="en" u="sng"/>
              <a:t>-The Creation / The Fall / The Atonement</a:t>
            </a:r>
            <a:endParaRPr/>
          </a:p>
          <a:p>
            <a:pPr indent="0" lvl="0" marL="0" rtl="0" algn="l">
              <a:spcBef>
                <a:spcPts val="1600"/>
              </a:spcBef>
              <a:spcAft>
                <a:spcPts val="0"/>
              </a:spcAft>
              <a:buNone/>
            </a:pPr>
            <a:r>
              <a:rPr lang="en"/>
              <a:t>-</a:t>
            </a:r>
            <a:r>
              <a:rPr lang="en" u="sng"/>
              <a:t>Baptism of Fire and of the Holy Ghost</a:t>
            </a:r>
            <a:endParaRPr u="sng"/>
          </a:p>
          <a:p>
            <a:pPr indent="0" lvl="0" marL="0" rtl="0" algn="l">
              <a:spcBef>
                <a:spcPts val="1600"/>
              </a:spcBef>
              <a:spcAft>
                <a:spcPts val="0"/>
              </a:spcAft>
              <a:buNone/>
            </a:pPr>
            <a:r>
              <a:rPr lang="en"/>
              <a:t>-</a:t>
            </a:r>
            <a:r>
              <a:rPr lang="en" u="sng"/>
              <a:t>Law/Covenant of a Broken Heart and Contrite Spirit</a:t>
            </a:r>
            <a:endParaRPr u="sng"/>
          </a:p>
          <a:p>
            <a:pPr indent="0" lvl="0" marL="0" rtl="0" algn="l">
              <a:spcBef>
                <a:spcPts val="1600"/>
              </a:spcBef>
              <a:spcAft>
                <a:spcPts val="0"/>
              </a:spcAft>
              <a:buNone/>
            </a:pPr>
            <a:r>
              <a:rPr lang="en" u="sng"/>
              <a:t>-Patterns of these throughout the Scriptures</a:t>
            </a:r>
            <a:endParaRPr u="sng"/>
          </a:p>
          <a:p>
            <a:pPr indent="0" lvl="0" marL="0" rtl="0" algn="l">
              <a:spcBef>
                <a:spcPts val="1600"/>
              </a:spcBef>
              <a:spcAft>
                <a:spcPts val="1600"/>
              </a:spcAft>
              <a:buNone/>
            </a:pPr>
            <a:r>
              <a:rPr lang="en" u="sng"/>
              <a:t>-How this applies to us today</a:t>
            </a:r>
            <a:endParaRPr u="sng"/>
          </a:p>
        </p:txBody>
      </p:sp>
      <p:pic>
        <p:nvPicPr>
          <p:cNvPr id="56" name="Google Shape;56;p13"/>
          <p:cNvPicPr preferRelativeResize="0"/>
          <p:nvPr/>
        </p:nvPicPr>
        <p:blipFill>
          <a:blip r:embed="rId3">
            <a:alphaModFix/>
          </a:blip>
          <a:stretch>
            <a:fillRect/>
          </a:stretch>
        </p:blipFill>
        <p:spPr>
          <a:xfrm>
            <a:off x="1119425" y="1266825"/>
            <a:ext cx="2838450" cy="2609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
                                            <p:txEl>
                                              <p:pRg end="0" st="0"/>
                                            </p:txEl>
                                          </p:spTgt>
                                        </p:tgtEl>
                                        <p:attrNameLst>
                                          <p:attrName>style.visibility</p:attrName>
                                        </p:attrNameLst>
                                      </p:cBhvr>
                                      <p:to>
                                        <p:strVal val="visible"/>
                                      </p:to>
                                    </p:set>
                                    <p:animEffect filter="fade" transition="in">
                                      <p:cBhvr>
                                        <p:cTn dur="1000"/>
                                        <p:tgtEl>
                                          <p:spTgt spid="5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
                                            <p:txEl>
                                              <p:pRg end="1" st="1"/>
                                            </p:txEl>
                                          </p:spTgt>
                                        </p:tgtEl>
                                        <p:attrNameLst>
                                          <p:attrName>style.visibility</p:attrName>
                                        </p:attrNameLst>
                                      </p:cBhvr>
                                      <p:to>
                                        <p:strVal val="visible"/>
                                      </p:to>
                                    </p:set>
                                    <p:animEffect filter="fade" transition="in">
                                      <p:cBhvr>
                                        <p:cTn dur="1000"/>
                                        <p:tgtEl>
                                          <p:spTgt spid="5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
                                            <p:txEl>
                                              <p:pRg end="2" st="2"/>
                                            </p:txEl>
                                          </p:spTgt>
                                        </p:tgtEl>
                                        <p:attrNameLst>
                                          <p:attrName>style.visibility</p:attrName>
                                        </p:attrNameLst>
                                      </p:cBhvr>
                                      <p:to>
                                        <p:strVal val="visible"/>
                                      </p:to>
                                    </p:set>
                                    <p:animEffect filter="fade" transition="in">
                                      <p:cBhvr>
                                        <p:cTn dur="1000"/>
                                        <p:tgtEl>
                                          <p:spTgt spid="5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
                                            <p:txEl>
                                              <p:pRg end="3" st="3"/>
                                            </p:txEl>
                                          </p:spTgt>
                                        </p:tgtEl>
                                        <p:attrNameLst>
                                          <p:attrName>style.visibility</p:attrName>
                                        </p:attrNameLst>
                                      </p:cBhvr>
                                      <p:to>
                                        <p:strVal val="visible"/>
                                      </p:to>
                                    </p:set>
                                    <p:animEffect filter="fade" transition="in">
                                      <p:cBhvr>
                                        <p:cTn dur="1000"/>
                                        <p:tgtEl>
                                          <p:spTgt spid="5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
                                            <p:txEl>
                                              <p:pRg end="4" st="4"/>
                                            </p:txEl>
                                          </p:spTgt>
                                        </p:tgtEl>
                                        <p:attrNameLst>
                                          <p:attrName>style.visibility</p:attrName>
                                        </p:attrNameLst>
                                      </p:cBhvr>
                                      <p:to>
                                        <p:strVal val="visible"/>
                                      </p:to>
                                    </p:set>
                                    <p:animEffect filter="fade" transition="in">
                                      <p:cBhvr>
                                        <p:cTn dur="1000"/>
                                        <p:tgtEl>
                                          <p:spTgt spid="5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
                                            <p:txEl>
                                              <p:pRg end="5" st="5"/>
                                            </p:txEl>
                                          </p:spTgt>
                                        </p:tgtEl>
                                        <p:attrNameLst>
                                          <p:attrName>style.visibility</p:attrName>
                                        </p:attrNameLst>
                                      </p:cBhvr>
                                      <p:to>
                                        <p:strVal val="visible"/>
                                      </p:to>
                                    </p:set>
                                    <p:animEffect filter="fade" transition="in">
                                      <p:cBhvr>
                                        <p:cTn dur="1000"/>
                                        <p:tgtEl>
                                          <p:spTgt spid="55">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id="120" name="Google Shape;120;p22"/>
          <p:cNvPicPr preferRelativeResize="0"/>
          <p:nvPr/>
        </p:nvPicPr>
        <p:blipFill>
          <a:blip r:embed="rId3">
            <a:alphaModFix/>
          </a:blip>
          <a:stretch>
            <a:fillRect/>
          </a:stretch>
        </p:blipFill>
        <p:spPr>
          <a:xfrm>
            <a:off x="0" y="488775"/>
            <a:ext cx="4971743" cy="4350275"/>
          </a:xfrm>
          <a:prstGeom prst="rect">
            <a:avLst/>
          </a:prstGeom>
          <a:noFill/>
          <a:ln>
            <a:noFill/>
          </a:ln>
        </p:spPr>
      </p:pic>
      <p:pic>
        <p:nvPicPr>
          <p:cNvPr id="121" name="Google Shape;121;p22"/>
          <p:cNvPicPr preferRelativeResize="0"/>
          <p:nvPr/>
        </p:nvPicPr>
        <p:blipFill>
          <a:blip r:embed="rId4">
            <a:alphaModFix/>
          </a:blip>
          <a:stretch>
            <a:fillRect/>
          </a:stretch>
        </p:blipFill>
        <p:spPr>
          <a:xfrm>
            <a:off x="2737650" y="0"/>
            <a:ext cx="6772499" cy="4801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rgbClr val="000000"/>
                </a:solidFill>
              </a:rPr>
              <a:t>Doctrine and Covenants 22:2 </a:t>
            </a:r>
            <a:r>
              <a:rPr lang="en" sz="1500">
                <a:solidFill>
                  <a:srgbClr val="000000"/>
                </a:solidFill>
                <a:highlight>
                  <a:srgbClr val="FFFFFF"/>
                </a:highlight>
                <a:uFill>
                  <a:noFill/>
                </a:uFill>
                <a:latin typeface="Times New Roman"/>
                <a:ea typeface="Times New Roman"/>
                <a:cs typeface="Times New Roman"/>
                <a:sym typeface="Times New Roman"/>
                <a:hlinkClick r:id="rId3">
                  <a:extLst>
                    <a:ext uri="{A12FA001-AC4F-418D-AE19-62706E023703}">
                      <ahyp:hlinkClr val="tx"/>
                    </a:ext>
                  </a:extLst>
                </a:hlinkClick>
              </a:rPr>
              <a:t> Wherefore, although a man should be baptized an hundred times it availeth him nothing, for you cannot enter in at the strait gate by the</a:t>
            </a:r>
            <a:r>
              <a:rPr lang="en"/>
              <a:t> </a:t>
            </a:r>
            <a:r>
              <a:rPr lang="en" sz="1500">
                <a:solidFill>
                  <a:srgbClr val="000000"/>
                </a:solidFill>
                <a:uFill>
                  <a:noFill/>
                </a:uFill>
                <a:hlinkClick r:id="rId4">
                  <a:extLst>
                    <a:ext uri="{A12FA001-AC4F-418D-AE19-62706E023703}">
                      <ahyp:hlinkClr val="tx"/>
                    </a:ext>
                  </a:extLst>
                </a:hlinkClick>
              </a:rPr>
              <a:t>law</a:t>
            </a:r>
            <a:r>
              <a:rPr lang="en" sz="1500">
                <a:solidFill>
                  <a:srgbClr val="000000"/>
                </a:solidFill>
              </a:rPr>
              <a:t> of </a:t>
            </a:r>
            <a:r>
              <a:rPr b="1" lang="en" sz="1500">
                <a:solidFill>
                  <a:srgbClr val="000000"/>
                </a:solidFill>
              </a:rPr>
              <a:t>Moses</a:t>
            </a:r>
            <a:r>
              <a:rPr lang="en" sz="1500">
                <a:solidFill>
                  <a:srgbClr val="000000"/>
                </a:solidFill>
              </a:rPr>
              <a:t>, neither by your </a:t>
            </a:r>
            <a:r>
              <a:rPr lang="en" sz="1500">
                <a:solidFill>
                  <a:srgbClr val="000000"/>
                </a:solidFill>
                <a:uFill>
                  <a:noFill/>
                </a:uFill>
                <a:hlinkClick r:id="rId5">
                  <a:extLst>
                    <a:ext uri="{A12FA001-AC4F-418D-AE19-62706E023703}">
                      <ahyp:hlinkClr val="tx"/>
                    </a:ext>
                  </a:extLst>
                </a:hlinkClick>
              </a:rPr>
              <a:t>dead works</a:t>
            </a:r>
            <a:r>
              <a:rPr lang="en" sz="1500">
                <a:solidFill>
                  <a:srgbClr val="000000"/>
                </a:solidFill>
              </a:rPr>
              <a:t>.</a:t>
            </a:r>
            <a:endParaRPr sz="1500">
              <a:solidFill>
                <a:srgbClr val="000000"/>
              </a:solidFill>
            </a:endParaRPr>
          </a:p>
          <a:p>
            <a:pPr indent="0" lvl="0" marL="0" rtl="0" algn="l">
              <a:spcBef>
                <a:spcPts val="1600"/>
              </a:spcBef>
              <a:spcAft>
                <a:spcPts val="16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33" name="Google Shape;133;p24"/>
          <p:cNvPicPr preferRelativeResize="0"/>
          <p:nvPr/>
        </p:nvPicPr>
        <p:blipFill>
          <a:blip r:embed="rId3">
            <a:alphaModFix/>
          </a:blip>
          <a:stretch>
            <a:fillRect/>
          </a:stretch>
        </p:blipFill>
        <p:spPr>
          <a:xfrm>
            <a:off x="0" y="0"/>
            <a:ext cx="8870975" cy="48914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5"/>
          <p:cNvSpPr txBox="1"/>
          <p:nvPr>
            <p:ph idx="1" type="body"/>
          </p:nvPr>
        </p:nvSpPr>
        <p:spPr>
          <a:xfrm>
            <a:off x="311700" y="0"/>
            <a:ext cx="8520600" cy="456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t>How does this Plan of Redemption play out in the lives of the Holy Prophets and People in the Scriptures?</a:t>
            </a:r>
            <a:endParaRPr b="1" u="sng"/>
          </a:p>
          <a:p>
            <a:pPr indent="0" lvl="0" marL="0" rtl="0" algn="l">
              <a:spcBef>
                <a:spcPts val="1600"/>
              </a:spcBef>
              <a:spcAft>
                <a:spcPts val="0"/>
              </a:spcAft>
              <a:buNone/>
            </a:pPr>
            <a:r>
              <a:t/>
            </a:r>
            <a:endParaRPr/>
          </a:p>
          <a:p>
            <a:pPr indent="0" lvl="0" marL="0" rtl="0" algn="l">
              <a:spcBef>
                <a:spcPts val="1600"/>
              </a:spcBef>
              <a:spcAft>
                <a:spcPts val="1600"/>
              </a:spcAft>
              <a:buNone/>
            </a:pPr>
            <a:r>
              <a:rPr lang="en"/>
              <a:t>Adam, King Benjamin’s People, Alma, Lehi, Abraham, Enos and Moses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26"/>
          <p:cNvPicPr preferRelativeResize="0"/>
          <p:nvPr/>
        </p:nvPicPr>
        <p:blipFill>
          <a:blip r:embed="rId3">
            <a:alphaModFix/>
          </a:blip>
          <a:stretch>
            <a:fillRect/>
          </a:stretch>
        </p:blipFill>
        <p:spPr>
          <a:xfrm>
            <a:off x="4726707" y="0"/>
            <a:ext cx="3458043" cy="5045400"/>
          </a:xfrm>
          <a:prstGeom prst="rect">
            <a:avLst/>
          </a:prstGeom>
          <a:noFill/>
          <a:ln>
            <a:noFill/>
          </a:ln>
        </p:spPr>
      </p:pic>
      <p:sp>
        <p:nvSpPr>
          <p:cNvPr id="144" name="Google Shape;144;p26"/>
          <p:cNvSpPr txBox="1"/>
          <p:nvPr/>
        </p:nvSpPr>
        <p:spPr>
          <a:xfrm>
            <a:off x="434475" y="756800"/>
            <a:ext cx="3798000" cy="181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100" u="sng">
                <a:solidFill>
                  <a:srgbClr val="0000FF"/>
                </a:solidFill>
              </a:rPr>
              <a:t>Adam and Eve</a:t>
            </a:r>
            <a:endParaRPr b="1" sz="4100" u="sng">
              <a:solidFill>
                <a:srgbClr val="0000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7"/>
          <p:cNvSpPr txBox="1"/>
          <p:nvPr>
            <p:ph type="title"/>
          </p:nvPr>
        </p:nvSpPr>
        <p:spPr>
          <a:xfrm>
            <a:off x="-5975" y="0"/>
            <a:ext cx="9274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u="sng"/>
              <a:t>After being cast out, They must work their way back through the Atonement of Christ</a:t>
            </a:r>
            <a:endParaRPr sz="1900" u="sng"/>
          </a:p>
        </p:txBody>
      </p:sp>
      <p:sp>
        <p:nvSpPr>
          <p:cNvPr id="150" name="Google Shape;150;p27"/>
          <p:cNvSpPr txBox="1"/>
          <p:nvPr>
            <p:ph idx="1" type="body"/>
          </p:nvPr>
        </p:nvSpPr>
        <p:spPr>
          <a:xfrm>
            <a:off x="-65250" y="414900"/>
            <a:ext cx="9274500" cy="472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rgbClr val="000000"/>
                </a:solidFill>
                <a:highlight>
                  <a:srgbClr val="FFFFFF"/>
                </a:highlight>
                <a:latin typeface="Times New Roman"/>
                <a:ea typeface="Times New Roman"/>
                <a:cs typeface="Times New Roman"/>
                <a:sym typeface="Times New Roman"/>
              </a:rPr>
              <a:t>Moses 5:4 </a:t>
            </a:r>
            <a:r>
              <a:rPr lang="en" sz="1350">
                <a:solidFill>
                  <a:srgbClr val="000000"/>
                </a:solidFill>
                <a:highlight>
                  <a:srgbClr val="FFFFFF"/>
                </a:highlight>
                <a:latin typeface="Times New Roman"/>
                <a:ea typeface="Times New Roman"/>
                <a:cs typeface="Times New Roman"/>
                <a:sym typeface="Times New Roman"/>
              </a:rPr>
              <a:t>And Adam and Eve, his wife, </a:t>
            </a:r>
            <a:r>
              <a:rPr lang="en" sz="1350">
                <a:solidFill>
                  <a:srgbClr val="000000"/>
                </a:solidFill>
                <a:highlight>
                  <a:srgbClr val="FFFFFF"/>
                </a:highlight>
                <a:uFill>
                  <a:noFill/>
                </a:uFill>
                <a:latin typeface="Times New Roman"/>
                <a:ea typeface="Times New Roman"/>
                <a:cs typeface="Times New Roman"/>
                <a:sym typeface="Times New Roman"/>
                <a:hlinkClick r:id="rId3">
                  <a:extLst>
                    <a:ext uri="{A12FA001-AC4F-418D-AE19-62706E023703}">
                      <ahyp:hlinkClr val="tx"/>
                    </a:ext>
                  </a:extLst>
                </a:hlinkClick>
              </a:rPr>
              <a:t>called upon</a:t>
            </a:r>
            <a:r>
              <a:rPr lang="en" sz="1350">
                <a:solidFill>
                  <a:srgbClr val="000000"/>
                </a:solidFill>
                <a:highlight>
                  <a:srgbClr val="FFFFFF"/>
                </a:highlight>
                <a:latin typeface="Times New Roman"/>
                <a:ea typeface="Times New Roman"/>
                <a:cs typeface="Times New Roman"/>
                <a:sym typeface="Times New Roman"/>
              </a:rPr>
              <a:t> the name of the Lord, and they heard the voice of the Lord from the way toward the Garden of </a:t>
            </a:r>
            <a:r>
              <a:rPr lang="en" sz="1350">
                <a:solidFill>
                  <a:srgbClr val="000000"/>
                </a:solidFill>
                <a:highlight>
                  <a:srgbClr val="FFFFFF"/>
                </a:highlight>
                <a:uFill>
                  <a:noFill/>
                </a:uFill>
                <a:latin typeface="Times New Roman"/>
                <a:ea typeface="Times New Roman"/>
                <a:cs typeface="Times New Roman"/>
                <a:sym typeface="Times New Roman"/>
                <a:hlinkClick r:id="rId4">
                  <a:extLst>
                    <a:ext uri="{A12FA001-AC4F-418D-AE19-62706E023703}">
                      <ahyp:hlinkClr val="tx"/>
                    </a:ext>
                  </a:extLst>
                </a:hlinkClick>
              </a:rPr>
              <a:t>Eden</a:t>
            </a:r>
            <a:r>
              <a:rPr lang="en" sz="1350">
                <a:solidFill>
                  <a:srgbClr val="000000"/>
                </a:solidFill>
                <a:highlight>
                  <a:srgbClr val="FFFFFF"/>
                </a:highlight>
                <a:latin typeface="Times New Roman"/>
                <a:ea typeface="Times New Roman"/>
                <a:cs typeface="Times New Roman"/>
                <a:sym typeface="Times New Roman"/>
              </a:rPr>
              <a:t>, speaking unto them, and they saw him not; for they were shut out from his </a:t>
            </a:r>
            <a:r>
              <a:rPr lang="en" sz="1350">
                <a:solidFill>
                  <a:srgbClr val="000000"/>
                </a:solidFill>
                <a:highlight>
                  <a:srgbClr val="FFFFFF"/>
                </a:highlight>
                <a:uFill>
                  <a:noFill/>
                </a:uFill>
                <a:latin typeface="Times New Roman"/>
                <a:ea typeface="Times New Roman"/>
                <a:cs typeface="Times New Roman"/>
                <a:sym typeface="Times New Roman"/>
                <a:hlinkClick r:id="rId5">
                  <a:extLst>
                    <a:ext uri="{A12FA001-AC4F-418D-AE19-62706E023703}">
                      <ahyp:hlinkClr val="tx"/>
                    </a:ext>
                  </a:extLst>
                </a:hlinkClick>
              </a:rPr>
              <a:t>presence</a:t>
            </a:r>
            <a:r>
              <a:rPr lang="en" sz="1350">
                <a:solidFill>
                  <a:srgbClr val="000000"/>
                </a:solidFill>
                <a:highlight>
                  <a:srgbClr val="FFFFFF"/>
                </a:highlight>
                <a:latin typeface="Times New Roman"/>
                <a:ea typeface="Times New Roman"/>
                <a:cs typeface="Times New Roman"/>
                <a:sym typeface="Times New Roman"/>
              </a:rPr>
              <a:t>.</a:t>
            </a:r>
            <a:endParaRPr sz="1350">
              <a:solidFill>
                <a:srgbClr val="FF0000"/>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b="1" lang="en" sz="1200">
                <a:solidFill>
                  <a:srgbClr val="000000"/>
                </a:solidFill>
                <a:highlight>
                  <a:srgbClr val="FFFFFF"/>
                </a:highlight>
                <a:latin typeface="Times New Roman"/>
                <a:ea typeface="Times New Roman"/>
                <a:cs typeface="Times New Roman"/>
                <a:sym typeface="Times New Roman"/>
              </a:rPr>
              <a:t>5 </a:t>
            </a:r>
            <a:r>
              <a:rPr lang="en" sz="1350">
                <a:solidFill>
                  <a:srgbClr val="000000"/>
                </a:solidFill>
                <a:highlight>
                  <a:srgbClr val="FFFFFF"/>
                </a:highlight>
                <a:latin typeface="Times New Roman"/>
                <a:ea typeface="Times New Roman"/>
                <a:cs typeface="Times New Roman"/>
                <a:sym typeface="Times New Roman"/>
              </a:rPr>
              <a:t>And he gave unto them commandments, that they should </a:t>
            </a:r>
            <a:r>
              <a:rPr lang="en" sz="1350">
                <a:solidFill>
                  <a:srgbClr val="000000"/>
                </a:solidFill>
                <a:highlight>
                  <a:srgbClr val="FFFFFF"/>
                </a:highlight>
                <a:uFill>
                  <a:noFill/>
                </a:uFill>
                <a:latin typeface="Times New Roman"/>
                <a:ea typeface="Times New Roman"/>
                <a:cs typeface="Times New Roman"/>
                <a:sym typeface="Times New Roman"/>
                <a:hlinkClick r:id="rId6">
                  <a:extLst>
                    <a:ext uri="{A12FA001-AC4F-418D-AE19-62706E023703}">
                      <ahyp:hlinkClr val="tx"/>
                    </a:ext>
                  </a:extLst>
                </a:hlinkClick>
              </a:rPr>
              <a:t>worship</a:t>
            </a:r>
            <a:r>
              <a:rPr lang="en" sz="1350">
                <a:solidFill>
                  <a:srgbClr val="000000"/>
                </a:solidFill>
                <a:highlight>
                  <a:srgbClr val="FFFFFF"/>
                </a:highlight>
                <a:latin typeface="Times New Roman"/>
                <a:ea typeface="Times New Roman"/>
                <a:cs typeface="Times New Roman"/>
                <a:sym typeface="Times New Roman"/>
              </a:rPr>
              <a:t> the Lord their God, and should offer the </a:t>
            </a:r>
            <a:r>
              <a:rPr lang="en" sz="1350">
                <a:solidFill>
                  <a:srgbClr val="000000"/>
                </a:solidFill>
                <a:highlight>
                  <a:srgbClr val="FFFFFF"/>
                </a:highlight>
                <a:uFill>
                  <a:noFill/>
                </a:uFill>
                <a:latin typeface="Times New Roman"/>
                <a:ea typeface="Times New Roman"/>
                <a:cs typeface="Times New Roman"/>
                <a:sym typeface="Times New Roman"/>
                <a:hlinkClick r:id="rId7">
                  <a:extLst>
                    <a:ext uri="{A12FA001-AC4F-418D-AE19-62706E023703}">
                      <ahyp:hlinkClr val="tx"/>
                    </a:ext>
                  </a:extLst>
                </a:hlinkClick>
              </a:rPr>
              <a:t>firstlings</a:t>
            </a:r>
            <a:r>
              <a:rPr lang="en" sz="1350">
                <a:solidFill>
                  <a:srgbClr val="000000"/>
                </a:solidFill>
                <a:highlight>
                  <a:srgbClr val="FFFFFF"/>
                </a:highlight>
                <a:latin typeface="Times New Roman"/>
                <a:ea typeface="Times New Roman"/>
                <a:cs typeface="Times New Roman"/>
                <a:sym typeface="Times New Roman"/>
              </a:rPr>
              <a:t> of their </a:t>
            </a:r>
            <a:r>
              <a:rPr lang="en" sz="1350">
                <a:solidFill>
                  <a:srgbClr val="000000"/>
                </a:solidFill>
                <a:highlight>
                  <a:srgbClr val="FFFFFF"/>
                </a:highlight>
                <a:uFill>
                  <a:noFill/>
                </a:uFill>
                <a:latin typeface="Times New Roman"/>
                <a:ea typeface="Times New Roman"/>
                <a:cs typeface="Times New Roman"/>
                <a:sym typeface="Times New Roman"/>
                <a:hlinkClick r:id="rId8">
                  <a:extLst>
                    <a:ext uri="{A12FA001-AC4F-418D-AE19-62706E023703}">
                      <ahyp:hlinkClr val="tx"/>
                    </a:ext>
                  </a:extLst>
                </a:hlinkClick>
              </a:rPr>
              <a:t>flocks</a:t>
            </a:r>
            <a:r>
              <a:rPr lang="en" sz="1350">
                <a:solidFill>
                  <a:srgbClr val="000000"/>
                </a:solidFill>
                <a:highlight>
                  <a:srgbClr val="FFFFFF"/>
                </a:highlight>
                <a:latin typeface="Times New Roman"/>
                <a:ea typeface="Times New Roman"/>
                <a:cs typeface="Times New Roman"/>
                <a:sym typeface="Times New Roman"/>
              </a:rPr>
              <a:t>, for an offering unto the Lord. And Adam was </a:t>
            </a:r>
            <a:r>
              <a:rPr lang="en" sz="1350">
                <a:solidFill>
                  <a:srgbClr val="000000"/>
                </a:solidFill>
                <a:highlight>
                  <a:srgbClr val="FFFFFF"/>
                </a:highlight>
                <a:uFill>
                  <a:noFill/>
                </a:uFill>
                <a:latin typeface="Times New Roman"/>
                <a:ea typeface="Times New Roman"/>
                <a:cs typeface="Times New Roman"/>
                <a:sym typeface="Times New Roman"/>
                <a:hlinkClick r:id="rId9">
                  <a:extLst>
                    <a:ext uri="{A12FA001-AC4F-418D-AE19-62706E023703}">
                      <ahyp:hlinkClr val="tx"/>
                    </a:ext>
                  </a:extLst>
                </a:hlinkClick>
              </a:rPr>
              <a:t>obedient</a:t>
            </a:r>
            <a:r>
              <a:rPr lang="en" sz="1350">
                <a:solidFill>
                  <a:srgbClr val="000000"/>
                </a:solidFill>
                <a:highlight>
                  <a:srgbClr val="FFFFFF"/>
                </a:highlight>
                <a:latin typeface="Times New Roman"/>
                <a:ea typeface="Times New Roman"/>
                <a:cs typeface="Times New Roman"/>
                <a:sym typeface="Times New Roman"/>
              </a:rPr>
              <a:t> unto the commandments of the Lord. </a:t>
            </a:r>
            <a:endParaRPr sz="1350">
              <a:solidFill>
                <a:srgbClr val="FF0000"/>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rPr b="1" lang="en" sz="1200">
                <a:solidFill>
                  <a:srgbClr val="000000"/>
                </a:solidFill>
                <a:highlight>
                  <a:srgbClr val="FFFFFF"/>
                </a:highlight>
                <a:latin typeface="Times New Roman"/>
                <a:ea typeface="Times New Roman"/>
                <a:cs typeface="Times New Roman"/>
                <a:sym typeface="Times New Roman"/>
              </a:rPr>
              <a:t>6 </a:t>
            </a:r>
            <a:r>
              <a:rPr lang="en" sz="1350">
                <a:solidFill>
                  <a:srgbClr val="000000"/>
                </a:solidFill>
                <a:highlight>
                  <a:srgbClr val="FFFFFF"/>
                </a:highlight>
                <a:latin typeface="Times New Roman"/>
                <a:ea typeface="Times New Roman"/>
                <a:cs typeface="Times New Roman"/>
                <a:sym typeface="Times New Roman"/>
              </a:rPr>
              <a:t>And after many days an </a:t>
            </a:r>
            <a:r>
              <a:rPr lang="en" sz="1350">
                <a:solidFill>
                  <a:srgbClr val="000000"/>
                </a:solidFill>
                <a:highlight>
                  <a:srgbClr val="FFFFFF"/>
                </a:highlight>
                <a:uFill>
                  <a:noFill/>
                </a:uFill>
                <a:latin typeface="Times New Roman"/>
                <a:ea typeface="Times New Roman"/>
                <a:cs typeface="Times New Roman"/>
                <a:sym typeface="Times New Roman"/>
                <a:hlinkClick r:id="rId10">
                  <a:extLst>
                    <a:ext uri="{A12FA001-AC4F-418D-AE19-62706E023703}">
                      <ahyp:hlinkClr val="tx"/>
                    </a:ext>
                  </a:extLst>
                </a:hlinkClick>
              </a:rPr>
              <a:t>angel</a:t>
            </a:r>
            <a:r>
              <a:rPr lang="en" sz="1350">
                <a:solidFill>
                  <a:srgbClr val="000000"/>
                </a:solidFill>
                <a:highlight>
                  <a:srgbClr val="FFFFFF"/>
                </a:highlight>
                <a:latin typeface="Times New Roman"/>
                <a:ea typeface="Times New Roman"/>
                <a:cs typeface="Times New Roman"/>
                <a:sym typeface="Times New Roman"/>
              </a:rPr>
              <a:t> of the Lord appeared unto Adam, saying: Why dost thou offer </a:t>
            </a:r>
            <a:r>
              <a:rPr lang="en" sz="1350">
                <a:solidFill>
                  <a:srgbClr val="000000"/>
                </a:solidFill>
                <a:highlight>
                  <a:srgbClr val="FFFFFF"/>
                </a:highlight>
                <a:uFill>
                  <a:noFill/>
                </a:uFill>
                <a:latin typeface="Times New Roman"/>
                <a:ea typeface="Times New Roman"/>
                <a:cs typeface="Times New Roman"/>
                <a:sym typeface="Times New Roman"/>
                <a:hlinkClick r:id="rId11">
                  <a:extLst>
                    <a:ext uri="{A12FA001-AC4F-418D-AE19-62706E023703}">
                      <ahyp:hlinkClr val="tx"/>
                    </a:ext>
                  </a:extLst>
                </a:hlinkClick>
              </a:rPr>
              <a:t>sacrifices</a:t>
            </a:r>
            <a:r>
              <a:rPr lang="en" sz="1350">
                <a:solidFill>
                  <a:srgbClr val="000000"/>
                </a:solidFill>
                <a:highlight>
                  <a:srgbClr val="FFFFFF"/>
                </a:highlight>
                <a:latin typeface="Times New Roman"/>
                <a:ea typeface="Times New Roman"/>
                <a:cs typeface="Times New Roman"/>
                <a:sym typeface="Times New Roman"/>
              </a:rPr>
              <a:t> unto the Lord? And Adam said unto him: I know not, save the Lord commanded me.                                                                                                         </a:t>
            </a:r>
            <a:r>
              <a:rPr b="1" lang="en" sz="1200">
                <a:solidFill>
                  <a:srgbClr val="000000"/>
                </a:solidFill>
                <a:highlight>
                  <a:srgbClr val="FFFFFF"/>
                </a:highlight>
                <a:latin typeface="Times New Roman"/>
                <a:ea typeface="Times New Roman"/>
                <a:cs typeface="Times New Roman"/>
                <a:sym typeface="Times New Roman"/>
              </a:rPr>
              <a:t>8 </a:t>
            </a:r>
            <a:r>
              <a:rPr lang="en" sz="1350">
                <a:solidFill>
                  <a:srgbClr val="000000"/>
                </a:solidFill>
                <a:highlight>
                  <a:srgbClr val="FFFFFF"/>
                </a:highlight>
                <a:latin typeface="Times New Roman"/>
                <a:ea typeface="Times New Roman"/>
                <a:cs typeface="Times New Roman"/>
                <a:sym typeface="Times New Roman"/>
              </a:rPr>
              <a:t>Wherefore, thou shalt do all that thou doest in the </a:t>
            </a:r>
            <a:r>
              <a:rPr lang="en" sz="1350">
                <a:solidFill>
                  <a:srgbClr val="000000"/>
                </a:solidFill>
                <a:highlight>
                  <a:srgbClr val="FFFFFF"/>
                </a:highlight>
                <a:uFill>
                  <a:noFill/>
                </a:uFill>
                <a:latin typeface="Times New Roman"/>
                <a:ea typeface="Times New Roman"/>
                <a:cs typeface="Times New Roman"/>
                <a:sym typeface="Times New Roman"/>
                <a:hlinkClick r:id="rId12">
                  <a:extLst>
                    <a:ext uri="{A12FA001-AC4F-418D-AE19-62706E023703}">
                      <ahyp:hlinkClr val="tx"/>
                    </a:ext>
                  </a:extLst>
                </a:hlinkClick>
              </a:rPr>
              <a:t>name</a:t>
            </a:r>
            <a:r>
              <a:rPr lang="en" sz="1350">
                <a:solidFill>
                  <a:srgbClr val="000000"/>
                </a:solidFill>
                <a:highlight>
                  <a:srgbClr val="FFFFFF"/>
                </a:highlight>
                <a:latin typeface="Times New Roman"/>
                <a:ea typeface="Times New Roman"/>
                <a:cs typeface="Times New Roman"/>
                <a:sym typeface="Times New Roman"/>
              </a:rPr>
              <a:t> of the Son, and thou shalt rep</a:t>
            </a:r>
            <a:r>
              <a:rPr lang="en" sz="1350">
                <a:solidFill>
                  <a:srgbClr val="000000"/>
                </a:solidFill>
                <a:highlight>
                  <a:srgbClr val="FFFFFF"/>
                </a:highlight>
                <a:uFill>
                  <a:noFill/>
                </a:uFill>
                <a:latin typeface="Times New Roman"/>
                <a:ea typeface="Times New Roman"/>
                <a:cs typeface="Times New Roman"/>
                <a:sym typeface="Times New Roman"/>
                <a:hlinkClick r:id="rId13">
                  <a:extLst>
                    <a:ext uri="{A12FA001-AC4F-418D-AE19-62706E023703}">
                      <ahyp:hlinkClr val="tx"/>
                    </a:ext>
                  </a:extLst>
                </a:hlinkClick>
              </a:rPr>
              <a:t>ent</a:t>
            </a:r>
            <a:r>
              <a:rPr lang="en" sz="1350">
                <a:solidFill>
                  <a:srgbClr val="000000"/>
                </a:solidFill>
                <a:highlight>
                  <a:srgbClr val="FFFFFF"/>
                </a:highlight>
                <a:latin typeface="Times New Roman"/>
                <a:ea typeface="Times New Roman"/>
                <a:cs typeface="Times New Roman"/>
                <a:sym typeface="Times New Roman"/>
              </a:rPr>
              <a:t> and </a:t>
            </a:r>
            <a:r>
              <a:rPr lang="en" sz="1350">
                <a:solidFill>
                  <a:srgbClr val="000000"/>
                </a:solidFill>
                <a:highlight>
                  <a:srgbClr val="FFFFFF"/>
                </a:highlight>
                <a:uFill>
                  <a:noFill/>
                </a:uFill>
                <a:latin typeface="Times New Roman"/>
                <a:ea typeface="Times New Roman"/>
                <a:cs typeface="Times New Roman"/>
                <a:sym typeface="Times New Roman"/>
                <a:hlinkClick r:id="rId14">
                  <a:extLst>
                    <a:ext uri="{A12FA001-AC4F-418D-AE19-62706E023703}">
                      <ahyp:hlinkClr val="tx"/>
                    </a:ext>
                  </a:extLst>
                </a:hlinkClick>
              </a:rPr>
              <a:t>call</a:t>
            </a:r>
            <a:r>
              <a:rPr lang="en" sz="1350">
                <a:solidFill>
                  <a:srgbClr val="000000"/>
                </a:solidFill>
                <a:highlight>
                  <a:srgbClr val="FFFFFF"/>
                </a:highlight>
                <a:latin typeface="Times New Roman"/>
                <a:ea typeface="Times New Roman"/>
                <a:cs typeface="Times New Roman"/>
                <a:sym typeface="Times New Roman"/>
              </a:rPr>
              <a:t> upon God in the name of the Son forevermore.</a:t>
            </a:r>
            <a:r>
              <a:rPr lang="en" sz="1350">
                <a:solidFill>
                  <a:srgbClr val="FF0000"/>
                </a:solidFill>
                <a:highlight>
                  <a:srgbClr val="FFFFFF"/>
                </a:highlight>
                <a:latin typeface="Times New Roman"/>
                <a:ea typeface="Times New Roman"/>
                <a:cs typeface="Times New Roman"/>
                <a:sym typeface="Times New Roman"/>
              </a:rPr>
              <a:t> </a:t>
            </a:r>
            <a:endParaRPr sz="1350">
              <a:solidFill>
                <a:srgbClr val="FF0000"/>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rPr b="1" lang="en" sz="1200">
                <a:solidFill>
                  <a:srgbClr val="000000"/>
                </a:solidFill>
                <a:highlight>
                  <a:srgbClr val="FFFFFF"/>
                </a:highlight>
                <a:latin typeface="Times New Roman"/>
                <a:ea typeface="Times New Roman"/>
                <a:cs typeface="Times New Roman"/>
                <a:sym typeface="Times New Roman"/>
              </a:rPr>
              <a:t>9 </a:t>
            </a:r>
            <a:r>
              <a:rPr lang="en" sz="1350">
                <a:solidFill>
                  <a:srgbClr val="000000"/>
                </a:solidFill>
                <a:highlight>
                  <a:srgbClr val="FFFFFF"/>
                </a:highlight>
                <a:latin typeface="Times New Roman"/>
                <a:ea typeface="Times New Roman"/>
                <a:cs typeface="Times New Roman"/>
                <a:sym typeface="Times New Roman"/>
              </a:rPr>
              <a:t>And in that day the </a:t>
            </a:r>
            <a:r>
              <a:rPr lang="en" sz="1350">
                <a:solidFill>
                  <a:srgbClr val="000000"/>
                </a:solidFill>
                <a:highlight>
                  <a:srgbClr val="FFFFFF"/>
                </a:highlight>
                <a:uFill>
                  <a:noFill/>
                </a:uFill>
                <a:latin typeface="Times New Roman"/>
                <a:ea typeface="Times New Roman"/>
                <a:cs typeface="Times New Roman"/>
                <a:sym typeface="Times New Roman"/>
                <a:hlinkClick r:id="rId15">
                  <a:extLst>
                    <a:ext uri="{A12FA001-AC4F-418D-AE19-62706E023703}">
                      <ahyp:hlinkClr val="tx"/>
                    </a:ext>
                  </a:extLst>
                </a:hlinkClick>
              </a:rPr>
              <a:t>Holy Ghost</a:t>
            </a:r>
            <a:r>
              <a:rPr lang="en" sz="1350">
                <a:solidFill>
                  <a:srgbClr val="000000"/>
                </a:solidFill>
                <a:highlight>
                  <a:srgbClr val="FFFFFF"/>
                </a:highlight>
                <a:latin typeface="Times New Roman"/>
                <a:ea typeface="Times New Roman"/>
                <a:cs typeface="Times New Roman"/>
                <a:sym typeface="Times New Roman"/>
              </a:rPr>
              <a:t> fell upon Adam, which beareth record of the Father and the Son, saying: I am the </a:t>
            </a:r>
            <a:r>
              <a:rPr lang="en" sz="1350">
                <a:solidFill>
                  <a:srgbClr val="000000"/>
                </a:solidFill>
                <a:highlight>
                  <a:srgbClr val="FFFFFF"/>
                </a:highlight>
                <a:uFill>
                  <a:noFill/>
                </a:uFill>
                <a:latin typeface="Times New Roman"/>
                <a:ea typeface="Times New Roman"/>
                <a:cs typeface="Times New Roman"/>
                <a:sym typeface="Times New Roman"/>
                <a:hlinkClick r:id="rId16">
                  <a:extLst>
                    <a:ext uri="{A12FA001-AC4F-418D-AE19-62706E023703}">
                      <ahyp:hlinkClr val="tx"/>
                    </a:ext>
                  </a:extLst>
                </a:hlinkClick>
              </a:rPr>
              <a:t>Only Begotten</a:t>
            </a:r>
            <a:r>
              <a:rPr lang="en" sz="1350">
                <a:solidFill>
                  <a:srgbClr val="000000"/>
                </a:solidFill>
                <a:highlight>
                  <a:srgbClr val="FFFFFF"/>
                </a:highlight>
                <a:latin typeface="Times New Roman"/>
                <a:ea typeface="Times New Roman"/>
                <a:cs typeface="Times New Roman"/>
                <a:sym typeface="Times New Roman"/>
              </a:rPr>
              <a:t> of the Father from the beginning, henceforth and forever, that as thou hast </a:t>
            </a:r>
            <a:r>
              <a:rPr lang="en" sz="1350">
                <a:solidFill>
                  <a:srgbClr val="000000"/>
                </a:solidFill>
                <a:highlight>
                  <a:srgbClr val="FFFFFF"/>
                </a:highlight>
                <a:uFill>
                  <a:noFill/>
                </a:uFill>
                <a:latin typeface="Times New Roman"/>
                <a:ea typeface="Times New Roman"/>
                <a:cs typeface="Times New Roman"/>
                <a:sym typeface="Times New Roman"/>
                <a:hlinkClick r:id="rId17">
                  <a:extLst>
                    <a:ext uri="{A12FA001-AC4F-418D-AE19-62706E023703}">
                      <ahyp:hlinkClr val="tx"/>
                    </a:ext>
                  </a:extLst>
                </a:hlinkClick>
              </a:rPr>
              <a:t>fallen</a:t>
            </a:r>
            <a:r>
              <a:rPr lang="en" sz="1350">
                <a:solidFill>
                  <a:srgbClr val="000000"/>
                </a:solidFill>
                <a:highlight>
                  <a:srgbClr val="FFFFFF"/>
                </a:highlight>
                <a:latin typeface="Times New Roman"/>
                <a:ea typeface="Times New Roman"/>
                <a:cs typeface="Times New Roman"/>
                <a:sym typeface="Times New Roman"/>
              </a:rPr>
              <a:t> thou mayest be </a:t>
            </a:r>
            <a:r>
              <a:rPr lang="en" sz="1350">
                <a:solidFill>
                  <a:srgbClr val="000000"/>
                </a:solidFill>
                <a:highlight>
                  <a:srgbClr val="FFFFFF"/>
                </a:highlight>
                <a:uFill>
                  <a:noFill/>
                </a:uFill>
                <a:latin typeface="Times New Roman"/>
                <a:ea typeface="Times New Roman"/>
                <a:cs typeface="Times New Roman"/>
                <a:sym typeface="Times New Roman"/>
                <a:hlinkClick r:id="rId18">
                  <a:extLst>
                    <a:ext uri="{A12FA001-AC4F-418D-AE19-62706E023703}">
                      <ahyp:hlinkClr val="tx"/>
                    </a:ext>
                  </a:extLst>
                </a:hlinkClick>
              </a:rPr>
              <a:t>redeemed</a:t>
            </a:r>
            <a:r>
              <a:rPr lang="en" sz="1350">
                <a:solidFill>
                  <a:srgbClr val="000000"/>
                </a:solidFill>
                <a:highlight>
                  <a:srgbClr val="FFFFFF"/>
                </a:highlight>
                <a:latin typeface="Times New Roman"/>
                <a:ea typeface="Times New Roman"/>
                <a:cs typeface="Times New Roman"/>
                <a:sym typeface="Times New Roman"/>
              </a:rPr>
              <a:t>, and all mankind, even as many as will.</a:t>
            </a:r>
            <a:r>
              <a:rPr lang="en" sz="1350">
                <a:solidFill>
                  <a:srgbClr val="FF0000"/>
                </a:solidFill>
                <a:highlight>
                  <a:srgbClr val="FFFFFF"/>
                </a:highlight>
                <a:latin typeface="Times New Roman"/>
                <a:ea typeface="Times New Roman"/>
                <a:cs typeface="Times New Roman"/>
                <a:sym typeface="Times New Roman"/>
              </a:rPr>
              <a:t> </a:t>
            </a:r>
            <a:endParaRPr sz="1350">
              <a:solidFill>
                <a:srgbClr val="FF0000"/>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rPr b="1" lang="en" sz="1200">
                <a:solidFill>
                  <a:srgbClr val="000000"/>
                </a:solidFill>
                <a:highlight>
                  <a:srgbClr val="FFFFFF"/>
                </a:highlight>
                <a:latin typeface="Times New Roman"/>
                <a:ea typeface="Times New Roman"/>
                <a:cs typeface="Times New Roman"/>
                <a:sym typeface="Times New Roman"/>
              </a:rPr>
              <a:t>10 </a:t>
            </a:r>
            <a:r>
              <a:rPr lang="en" sz="1350">
                <a:solidFill>
                  <a:srgbClr val="000000"/>
                </a:solidFill>
                <a:highlight>
                  <a:srgbClr val="FFFFFF"/>
                </a:highlight>
                <a:latin typeface="Times New Roman"/>
                <a:ea typeface="Times New Roman"/>
                <a:cs typeface="Times New Roman"/>
                <a:sym typeface="Times New Roman"/>
              </a:rPr>
              <a:t>And in that day Adam blessed God and was</a:t>
            </a:r>
            <a:r>
              <a:rPr lang="en" sz="1350">
                <a:solidFill>
                  <a:srgbClr val="0000FF"/>
                </a:solidFill>
                <a:highlight>
                  <a:srgbClr val="FFFFFF"/>
                </a:highlight>
                <a:latin typeface="Times New Roman"/>
                <a:ea typeface="Times New Roman"/>
                <a:cs typeface="Times New Roman"/>
                <a:sym typeface="Times New Roman"/>
              </a:rPr>
              <a:t> </a:t>
            </a:r>
            <a:r>
              <a:rPr lang="en" sz="1350">
                <a:solidFill>
                  <a:srgbClr val="0000FF"/>
                </a:solidFill>
                <a:highlight>
                  <a:srgbClr val="FFFFFF"/>
                </a:highlight>
                <a:uFill>
                  <a:noFill/>
                </a:uFill>
                <a:latin typeface="Times New Roman"/>
                <a:ea typeface="Times New Roman"/>
                <a:cs typeface="Times New Roman"/>
                <a:sym typeface="Times New Roman"/>
                <a:hlinkClick r:id="rId19">
                  <a:extLst>
                    <a:ext uri="{A12FA001-AC4F-418D-AE19-62706E023703}">
                      <ahyp:hlinkClr val="tx"/>
                    </a:ext>
                  </a:extLst>
                </a:hlinkClick>
              </a:rPr>
              <a:t>filled</a:t>
            </a:r>
            <a:r>
              <a:rPr lang="en" sz="1350">
                <a:solidFill>
                  <a:srgbClr val="0000FF"/>
                </a:solidFill>
                <a:highlight>
                  <a:srgbClr val="FFFFFF"/>
                </a:highlight>
                <a:latin typeface="Times New Roman"/>
                <a:ea typeface="Times New Roman"/>
                <a:cs typeface="Times New Roman"/>
                <a:sym typeface="Times New Roman"/>
              </a:rPr>
              <a:t>, </a:t>
            </a:r>
            <a:r>
              <a:rPr lang="en" sz="1350">
                <a:solidFill>
                  <a:srgbClr val="000000"/>
                </a:solidFill>
                <a:highlight>
                  <a:srgbClr val="FFFFFF"/>
                </a:highlight>
                <a:latin typeface="Times New Roman"/>
                <a:ea typeface="Times New Roman"/>
                <a:cs typeface="Times New Roman"/>
                <a:sym typeface="Times New Roman"/>
              </a:rPr>
              <a:t>and began to</a:t>
            </a:r>
            <a:r>
              <a:rPr lang="en" sz="1350">
                <a:solidFill>
                  <a:srgbClr val="0000FF"/>
                </a:solidFill>
                <a:highlight>
                  <a:srgbClr val="FFFFFF"/>
                </a:highlight>
                <a:latin typeface="Times New Roman"/>
                <a:ea typeface="Times New Roman"/>
                <a:cs typeface="Times New Roman"/>
                <a:sym typeface="Times New Roman"/>
              </a:rPr>
              <a:t> </a:t>
            </a:r>
            <a:r>
              <a:rPr lang="en" sz="1350">
                <a:solidFill>
                  <a:srgbClr val="0000FF"/>
                </a:solidFill>
                <a:highlight>
                  <a:srgbClr val="FFFFFF"/>
                </a:highlight>
                <a:uFill>
                  <a:noFill/>
                </a:uFill>
                <a:latin typeface="Times New Roman"/>
                <a:ea typeface="Times New Roman"/>
                <a:cs typeface="Times New Roman"/>
                <a:sym typeface="Times New Roman"/>
                <a:hlinkClick r:id="rId20">
                  <a:extLst>
                    <a:ext uri="{A12FA001-AC4F-418D-AE19-62706E023703}">
                      <ahyp:hlinkClr val="tx"/>
                    </a:ext>
                  </a:extLst>
                </a:hlinkClick>
              </a:rPr>
              <a:t>prophesy</a:t>
            </a:r>
            <a:r>
              <a:rPr lang="en" sz="1350">
                <a:solidFill>
                  <a:srgbClr val="0000FF"/>
                </a:solidFill>
                <a:highlight>
                  <a:srgbClr val="FFFFFF"/>
                </a:highlight>
                <a:latin typeface="Times New Roman"/>
                <a:ea typeface="Times New Roman"/>
                <a:cs typeface="Times New Roman"/>
                <a:sym typeface="Times New Roman"/>
              </a:rPr>
              <a:t> concerning</a:t>
            </a:r>
            <a:r>
              <a:rPr lang="en" sz="1350">
                <a:solidFill>
                  <a:srgbClr val="000000"/>
                </a:solidFill>
                <a:highlight>
                  <a:srgbClr val="FFFFFF"/>
                </a:highlight>
                <a:latin typeface="Times New Roman"/>
                <a:ea typeface="Times New Roman"/>
                <a:cs typeface="Times New Roman"/>
                <a:sym typeface="Times New Roman"/>
              </a:rPr>
              <a:t> all the families of the earth, saying: Blessed be the name of God, for because of my </a:t>
            </a:r>
            <a:r>
              <a:rPr lang="en" sz="1350">
                <a:solidFill>
                  <a:srgbClr val="000000"/>
                </a:solidFill>
                <a:highlight>
                  <a:srgbClr val="FFFFFF"/>
                </a:highlight>
                <a:uFill>
                  <a:noFill/>
                </a:uFill>
                <a:latin typeface="Times New Roman"/>
                <a:ea typeface="Times New Roman"/>
                <a:cs typeface="Times New Roman"/>
                <a:sym typeface="Times New Roman"/>
                <a:hlinkClick r:id="rId21">
                  <a:extLst>
                    <a:ext uri="{A12FA001-AC4F-418D-AE19-62706E023703}">
                      <ahyp:hlinkClr val="tx"/>
                    </a:ext>
                  </a:extLst>
                </a:hlinkClick>
              </a:rPr>
              <a:t>transgression</a:t>
            </a:r>
            <a:r>
              <a:rPr lang="en" sz="1350">
                <a:solidFill>
                  <a:srgbClr val="000000"/>
                </a:solidFill>
                <a:highlight>
                  <a:srgbClr val="FFFFFF"/>
                </a:highlight>
                <a:latin typeface="Times New Roman"/>
                <a:ea typeface="Times New Roman"/>
                <a:cs typeface="Times New Roman"/>
                <a:sym typeface="Times New Roman"/>
              </a:rPr>
              <a:t> my </a:t>
            </a:r>
            <a:r>
              <a:rPr lang="en" sz="1350">
                <a:solidFill>
                  <a:srgbClr val="000000"/>
                </a:solidFill>
                <a:highlight>
                  <a:srgbClr val="FFFFFF"/>
                </a:highlight>
                <a:uFill>
                  <a:noFill/>
                </a:uFill>
                <a:latin typeface="Times New Roman"/>
                <a:ea typeface="Times New Roman"/>
                <a:cs typeface="Times New Roman"/>
                <a:sym typeface="Times New Roman"/>
                <a:hlinkClick r:id="rId22">
                  <a:extLst>
                    <a:ext uri="{A12FA001-AC4F-418D-AE19-62706E023703}">
                      <ahyp:hlinkClr val="tx"/>
                    </a:ext>
                  </a:extLst>
                </a:hlinkClick>
              </a:rPr>
              <a:t>eyes</a:t>
            </a:r>
            <a:r>
              <a:rPr lang="en" sz="1350">
                <a:solidFill>
                  <a:srgbClr val="000000"/>
                </a:solidFill>
                <a:highlight>
                  <a:srgbClr val="FFFFFF"/>
                </a:highlight>
                <a:latin typeface="Times New Roman"/>
                <a:ea typeface="Times New Roman"/>
                <a:cs typeface="Times New Roman"/>
                <a:sym typeface="Times New Roman"/>
              </a:rPr>
              <a:t> are opened, and in this life I shall have </a:t>
            </a:r>
            <a:r>
              <a:rPr lang="en" sz="1350">
                <a:solidFill>
                  <a:srgbClr val="000000"/>
                </a:solidFill>
                <a:highlight>
                  <a:srgbClr val="FFFFFF"/>
                </a:highlight>
                <a:uFill>
                  <a:noFill/>
                </a:uFill>
                <a:latin typeface="Times New Roman"/>
                <a:ea typeface="Times New Roman"/>
                <a:cs typeface="Times New Roman"/>
                <a:sym typeface="Times New Roman"/>
                <a:hlinkClick r:id="rId23">
                  <a:extLst>
                    <a:ext uri="{A12FA001-AC4F-418D-AE19-62706E023703}">
                      <ahyp:hlinkClr val="tx"/>
                    </a:ext>
                  </a:extLst>
                </a:hlinkClick>
              </a:rPr>
              <a:t>joy</a:t>
            </a:r>
            <a:r>
              <a:rPr lang="en" sz="1350">
                <a:solidFill>
                  <a:srgbClr val="000000"/>
                </a:solidFill>
                <a:highlight>
                  <a:srgbClr val="FFFFFF"/>
                </a:highlight>
                <a:latin typeface="Times New Roman"/>
                <a:ea typeface="Times New Roman"/>
                <a:cs typeface="Times New Roman"/>
                <a:sym typeface="Times New Roman"/>
              </a:rPr>
              <a:t>, and again in the </a:t>
            </a:r>
            <a:r>
              <a:rPr lang="en" sz="1350">
                <a:solidFill>
                  <a:srgbClr val="000000"/>
                </a:solidFill>
                <a:highlight>
                  <a:srgbClr val="FFFFFF"/>
                </a:highlight>
                <a:uFill>
                  <a:noFill/>
                </a:uFill>
                <a:latin typeface="Times New Roman"/>
                <a:ea typeface="Times New Roman"/>
                <a:cs typeface="Times New Roman"/>
                <a:sym typeface="Times New Roman"/>
                <a:hlinkClick r:id="rId24">
                  <a:extLst>
                    <a:ext uri="{A12FA001-AC4F-418D-AE19-62706E023703}">
                      <ahyp:hlinkClr val="tx"/>
                    </a:ext>
                  </a:extLst>
                </a:hlinkClick>
              </a:rPr>
              <a:t>flesh</a:t>
            </a:r>
            <a:r>
              <a:rPr lang="en" sz="1350">
                <a:solidFill>
                  <a:srgbClr val="000000"/>
                </a:solidFill>
                <a:highlight>
                  <a:srgbClr val="FFFFFF"/>
                </a:highlight>
                <a:latin typeface="Times New Roman"/>
                <a:ea typeface="Times New Roman"/>
                <a:cs typeface="Times New Roman"/>
                <a:sym typeface="Times New Roman"/>
              </a:rPr>
              <a:t> I shall see God.</a:t>
            </a:r>
            <a:endParaRPr sz="1350">
              <a:solidFill>
                <a:srgbClr val="000000"/>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t/>
            </a:r>
            <a:endParaRPr sz="1350">
              <a:solidFill>
                <a:srgbClr val="000000"/>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rPr lang="en" sz="1350">
                <a:solidFill>
                  <a:srgbClr val="FF0000"/>
                </a:solidFill>
                <a:highlight>
                  <a:srgbClr val="FFFFFF"/>
                </a:highlight>
                <a:latin typeface="Times New Roman"/>
                <a:ea typeface="Times New Roman"/>
                <a:cs typeface="Times New Roman"/>
                <a:sym typeface="Times New Roman"/>
              </a:rPr>
              <a:t>Pattern:After receiving Knowledge and accepting his fallen state, he calls upon God for Salvation and is filled, receiving the Holy Ghost and can prophesy of all things. Heart is changed, has no more disposition to do evil.</a:t>
            </a:r>
            <a:endParaRPr sz="1350">
              <a:solidFill>
                <a:srgbClr val="FF0000"/>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1350">
              <a:solidFill>
                <a:schemeClr val="dk1"/>
              </a:solidFill>
              <a:highlight>
                <a:srgbClr val="FFFFFF"/>
              </a:highlight>
              <a:latin typeface="Times New Roman"/>
              <a:ea typeface="Times New Roman"/>
              <a:cs typeface="Times New Roman"/>
              <a:sym typeface="Times New Roman"/>
            </a:endParaRPr>
          </a:p>
          <a:p>
            <a:pPr indent="0" lvl="0" marL="0" rtl="0" algn="l">
              <a:spcBef>
                <a:spcPts val="0"/>
              </a:spcBef>
              <a:spcAft>
                <a:spcPts val="16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0" st="0"/>
                                            </p:txEl>
                                          </p:spTgt>
                                        </p:tgtEl>
                                        <p:attrNameLst>
                                          <p:attrName>style.visibility</p:attrName>
                                        </p:attrNameLst>
                                      </p:cBhvr>
                                      <p:to>
                                        <p:strVal val="visible"/>
                                      </p:to>
                                    </p:set>
                                    <p:animEffect filter="fade" transition="in">
                                      <p:cBhvr>
                                        <p:cTn dur="1000"/>
                                        <p:tgtEl>
                                          <p:spTgt spid="15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1" st="1"/>
                                            </p:txEl>
                                          </p:spTgt>
                                        </p:tgtEl>
                                        <p:attrNameLst>
                                          <p:attrName>style.visibility</p:attrName>
                                        </p:attrNameLst>
                                      </p:cBhvr>
                                      <p:to>
                                        <p:strVal val="visible"/>
                                      </p:to>
                                    </p:set>
                                    <p:animEffect filter="fade" transition="in">
                                      <p:cBhvr>
                                        <p:cTn dur="1000"/>
                                        <p:tgtEl>
                                          <p:spTgt spid="15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2" st="2"/>
                                            </p:txEl>
                                          </p:spTgt>
                                        </p:tgtEl>
                                        <p:attrNameLst>
                                          <p:attrName>style.visibility</p:attrName>
                                        </p:attrNameLst>
                                      </p:cBhvr>
                                      <p:to>
                                        <p:strVal val="visible"/>
                                      </p:to>
                                    </p:set>
                                    <p:animEffect filter="fade" transition="in">
                                      <p:cBhvr>
                                        <p:cTn dur="1000"/>
                                        <p:tgtEl>
                                          <p:spTgt spid="15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3" st="3"/>
                                            </p:txEl>
                                          </p:spTgt>
                                        </p:tgtEl>
                                        <p:attrNameLst>
                                          <p:attrName>style.visibility</p:attrName>
                                        </p:attrNameLst>
                                      </p:cBhvr>
                                      <p:to>
                                        <p:strVal val="visible"/>
                                      </p:to>
                                    </p:set>
                                    <p:animEffect filter="fade" transition="in">
                                      <p:cBhvr>
                                        <p:cTn dur="1000"/>
                                        <p:tgtEl>
                                          <p:spTgt spid="15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4" st="4"/>
                                            </p:txEl>
                                          </p:spTgt>
                                        </p:tgtEl>
                                        <p:attrNameLst>
                                          <p:attrName>style.visibility</p:attrName>
                                        </p:attrNameLst>
                                      </p:cBhvr>
                                      <p:to>
                                        <p:strVal val="visible"/>
                                      </p:to>
                                    </p:set>
                                    <p:animEffect filter="fade" transition="in">
                                      <p:cBhvr>
                                        <p:cTn dur="1000"/>
                                        <p:tgtEl>
                                          <p:spTgt spid="15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5" st="5"/>
                                            </p:txEl>
                                          </p:spTgt>
                                        </p:tgtEl>
                                        <p:attrNameLst>
                                          <p:attrName>style.visibility</p:attrName>
                                        </p:attrNameLst>
                                      </p:cBhvr>
                                      <p:to>
                                        <p:strVal val="visible"/>
                                      </p:to>
                                    </p:set>
                                    <p:animEffect filter="fade" transition="in">
                                      <p:cBhvr>
                                        <p:cTn dur="1000"/>
                                        <p:tgtEl>
                                          <p:spTgt spid="15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6" st="6"/>
                                            </p:txEl>
                                          </p:spTgt>
                                        </p:tgtEl>
                                        <p:attrNameLst>
                                          <p:attrName>style.visibility</p:attrName>
                                        </p:attrNameLst>
                                      </p:cBhvr>
                                      <p:to>
                                        <p:strVal val="visible"/>
                                      </p:to>
                                    </p:set>
                                    <p:animEffect filter="fade" transition="in">
                                      <p:cBhvr>
                                        <p:cTn dur="1000"/>
                                        <p:tgtEl>
                                          <p:spTgt spid="15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7" st="7"/>
                                            </p:txEl>
                                          </p:spTgt>
                                        </p:tgtEl>
                                        <p:attrNameLst>
                                          <p:attrName>style.visibility</p:attrName>
                                        </p:attrNameLst>
                                      </p:cBhvr>
                                      <p:to>
                                        <p:strVal val="visible"/>
                                      </p:to>
                                    </p:set>
                                    <p:animEffect filter="fade" transition="in">
                                      <p:cBhvr>
                                        <p:cTn dur="1000"/>
                                        <p:tgtEl>
                                          <p:spTgt spid="150">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8" st="8"/>
                                            </p:txEl>
                                          </p:spTgt>
                                        </p:tgtEl>
                                        <p:attrNameLst>
                                          <p:attrName>style.visibility</p:attrName>
                                        </p:attrNameLst>
                                      </p:cBhvr>
                                      <p:to>
                                        <p:strVal val="visible"/>
                                      </p:to>
                                    </p:set>
                                    <p:animEffect filter="fade" transition="in">
                                      <p:cBhvr>
                                        <p:cTn dur="1000"/>
                                        <p:tgtEl>
                                          <p:spTgt spid="150">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id="155" name="Google Shape;155;p28"/>
          <p:cNvPicPr preferRelativeResize="0"/>
          <p:nvPr/>
        </p:nvPicPr>
        <p:blipFill>
          <a:blip r:embed="rId3">
            <a:alphaModFix/>
          </a:blip>
          <a:stretch>
            <a:fillRect/>
          </a:stretch>
        </p:blipFill>
        <p:spPr>
          <a:xfrm>
            <a:off x="152400" y="152400"/>
            <a:ext cx="6601575" cy="4696775"/>
          </a:xfrm>
          <a:prstGeom prst="rect">
            <a:avLst/>
          </a:prstGeom>
          <a:noFill/>
          <a:ln>
            <a:noFill/>
          </a:ln>
        </p:spPr>
      </p:pic>
      <p:sp>
        <p:nvSpPr>
          <p:cNvPr id="156" name="Google Shape;156;p28"/>
          <p:cNvSpPr txBox="1"/>
          <p:nvPr/>
        </p:nvSpPr>
        <p:spPr>
          <a:xfrm>
            <a:off x="6669875" y="854900"/>
            <a:ext cx="2929200" cy="130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u="sng">
                <a:solidFill>
                  <a:srgbClr val="0000FF"/>
                </a:solidFill>
              </a:rPr>
              <a:t>King Benjamin’s People</a:t>
            </a:r>
            <a:endParaRPr b="1" sz="1600" u="sng">
              <a:solidFill>
                <a:srgbClr val="0000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9"/>
          <p:cNvSpPr txBox="1"/>
          <p:nvPr>
            <p:ph type="title"/>
          </p:nvPr>
        </p:nvSpPr>
        <p:spPr>
          <a:xfrm>
            <a:off x="-29700" y="0"/>
            <a:ext cx="9492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u="sng"/>
              <a:t>Pattern of Obedience and offering Sacrifice then </a:t>
            </a:r>
            <a:r>
              <a:rPr lang="en" sz="1700" u="sng"/>
              <a:t>receiving</a:t>
            </a:r>
            <a:r>
              <a:rPr lang="en" sz="1700" u="sng"/>
              <a:t> the Holy Ghost and </a:t>
            </a:r>
            <a:r>
              <a:rPr lang="en" sz="1700" u="sng"/>
              <a:t>Prophesying</a:t>
            </a:r>
            <a:r>
              <a:rPr lang="en" sz="1700" u="sng"/>
              <a:t>:</a:t>
            </a:r>
            <a:endParaRPr sz="1700" u="sng"/>
          </a:p>
        </p:txBody>
      </p:sp>
      <p:sp>
        <p:nvSpPr>
          <p:cNvPr id="162" name="Google Shape;162;p29"/>
          <p:cNvSpPr txBox="1"/>
          <p:nvPr>
            <p:ph idx="1" type="body"/>
          </p:nvPr>
        </p:nvSpPr>
        <p:spPr>
          <a:xfrm>
            <a:off x="-29700" y="290400"/>
            <a:ext cx="9203400" cy="456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u="sng"/>
              <a:t>Mosiah 4: </a:t>
            </a:r>
            <a:r>
              <a:rPr b="1" lang="en" sz="1000">
                <a:solidFill>
                  <a:schemeClr val="dk1"/>
                </a:solidFill>
                <a:highlight>
                  <a:srgbClr val="FFFFFF"/>
                </a:highlight>
                <a:latin typeface="Times New Roman"/>
                <a:ea typeface="Times New Roman"/>
                <a:cs typeface="Times New Roman"/>
                <a:sym typeface="Times New Roman"/>
              </a:rPr>
              <a:t>1 </a:t>
            </a:r>
            <a:r>
              <a:rPr lang="en" sz="1350">
                <a:solidFill>
                  <a:schemeClr val="dk1"/>
                </a:solidFill>
                <a:highlight>
                  <a:srgbClr val="FFFFFF"/>
                </a:highlight>
                <a:latin typeface="Times New Roman"/>
                <a:ea typeface="Times New Roman"/>
                <a:cs typeface="Times New Roman"/>
                <a:sym typeface="Times New Roman"/>
              </a:rPr>
              <a:t>And now...he cast his eyes round about on th</a:t>
            </a:r>
            <a:r>
              <a:rPr lang="en" sz="1350">
                <a:solidFill>
                  <a:srgbClr val="000000"/>
                </a:solidFill>
                <a:highlight>
                  <a:srgbClr val="FFFFFF"/>
                </a:highlight>
                <a:latin typeface="Times New Roman"/>
                <a:ea typeface="Times New Roman"/>
                <a:cs typeface="Times New Roman"/>
                <a:sym typeface="Times New Roman"/>
              </a:rPr>
              <a:t>e multitude, and behold they had </a:t>
            </a:r>
            <a:r>
              <a:rPr lang="en" sz="1350">
                <a:solidFill>
                  <a:srgbClr val="000000"/>
                </a:solidFill>
                <a:highlight>
                  <a:srgbClr val="FFFFFF"/>
                </a:highlight>
                <a:uFill>
                  <a:noFill/>
                </a:uFill>
                <a:latin typeface="Times New Roman"/>
                <a:ea typeface="Times New Roman"/>
                <a:cs typeface="Times New Roman"/>
                <a:sym typeface="Times New Roman"/>
                <a:hlinkClick r:id="rId3">
                  <a:extLst>
                    <a:ext uri="{A12FA001-AC4F-418D-AE19-62706E023703}">
                      <ahyp:hlinkClr val="tx"/>
                    </a:ext>
                  </a:extLst>
                </a:hlinkClick>
              </a:rPr>
              <a:t>fallen</a:t>
            </a:r>
            <a:r>
              <a:rPr lang="en" sz="1350">
                <a:solidFill>
                  <a:srgbClr val="000000"/>
                </a:solidFill>
                <a:highlight>
                  <a:srgbClr val="FFFFFF"/>
                </a:highlight>
                <a:latin typeface="Times New Roman"/>
                <a:ea typeface="Times New Roman"/>
                <a:cs typeface="Times New Roman"/>
                <a:sym typeface="Times New Roman"/>
              </a:rPr>
              <a:t> to the earth, for the </a:t>
            </a:r>
            <a:r>
              <a:rPr lang="en" sz="1350">
                <a:solidFill>
                  <a:srgbClr val="000000"/>
                </a:solidFill>
                <a:highlight>
                  <a:srgbClr val="FFFFFF"/>
                </a:highlight>
                <a:uFill>
                  <a:noFill/>
                </a:uFill>
                <a:latin typeface="Times New Roman"/>
                <a:ea typeface="Times New Roman"/>
                <a:cs typeface="Times New Roman"/>
                <a:sym typeface="Times New Roman"/>
                <a:hlinkClick r:id="rId4">
                  <a:extLst>
                    <a:ext uri="{A12FA001-AC4F-418D-AE19-62706E023703}">
                      <ahyp:hlinkClr val="tx"/>
                    </a:ext>
                  </a:extLst>
                </a:hlinkClick>
              </a:rPr>
              <a:t>fear</a:t>
            </a:r>
            <a:r>
              <a:rPr lang="en" sz="1350">
                <a:solidFill>
                  <a:srgbClr val="000000"/>
                </a:solidFill>
                <a:highlight>
                  <a:srgbClr val="FFFFFF"/>
                </a:highlight>
                <a:latin typeface="Times New Roman"/>
                <a:ea typeface="Times New Roman"/>
                <a:cs typeface="Times New Roman"/>
                <a:sym typeface="Times New Roman"/>
              </a:rPr>
              <a:t> of the Lord had come upon them. </a:t>
            </a:r>
            <a:r>
              <a:rPr b="1" lang="en" sz="1000">
                <a:solidFill>
                  <a:srgbClr val="000000"/>
                </a:solidFill>
                <a:highlight>
                  <a:srgbClr val="FFFFFF"/>
                </a:highlight>
                <a:latin typeface="Times New Roman"/>
                <a:ea typeface="Times New Roman"/>
                <a:cs typeface="Times New Roman"/>
                <a:sym typeface="Times New Roman"/>
              </a:rPr>
              <a:t>6 </a:t>
            </a:r>
            <a:r>
              <a:rPr lang="en" sz="1350">
                <a:solidFill>
                  <a:srgbClr val="000000"/>
                </a:solidFill>
                <a:highlight>
                  <a:srgbClr val="FFFFFF"/>
                </a:highlight>
                <a:latin typeface="Times New Roman"/>
                <a:ea typeface="Times New Roman"/>
                <a:cs typeface="Times New Roman"/>
                <a:sym typeface="Times New Roman"/>
              </a:rPr>
              <a:t>…. ye have come to a </a:t>
            </a:r>
            <a:r>
              <a:rPr lang="en" sz="1350">
                <a:solidFill>
                  <a:srgbClr val="000000"/>
                </a:solidFill>
                <a:highlight>
                  <a:srgbClr val="FFFFFF"/>
                </a:highlight>
                <a:uFill>
                  <a:noFill/>
                </a:uFill>
                <a:latin typeface="Times New Roman"/>
                <a:ea typeface="Times New Roman"/>
                <a:cs typeface="Times New Roman"/>
                <a:sym typeface="Times New Roman"/>
                <a:hlinkClick r:id="rId5">
                  <a:extLst>
                    <a:ext uri="{A12FA001-AC4F-418D-AE19-62706E023703}">
                      <ahyp:hlinkClr val="tx"/>
                    </a:ext>
                  </a:extLst>
                </a:hlinkClick>
              </a:rPr>
              <a:t>knowledge</a:t>
            </a:r>
            <a:r>
              <a:rPr lang="en" sz="1350">
                <a:solidFill>
                  <a:srgbClr val="000000"/>
                </a:solidFill>
                <a:highlight>
                  <a:srgbClr val="FFFFFF"/>
                </a:highlight>
                <a:latin typeface="Times New Roman"/>
                <a:ea typeface="Times New Roman"/>
                <a:cs typeface="Times New Roman"/>
                <a:sym typeface="Times New Roman"/>
              </a:rPr>
              <a:t> of th</a:t>
            </a:r>
            <a:r>
              <a:rPr lang="en" sz="1350">
                <a:solidFill>
                  <a:schemeClr val="dk1"/>
                </a:solidFill>
                <a:highlight>
                  <a:srgbClr val="FFFFFF"/>
                </a:highlight>
                <a:latin typeface="Times New Roman"/>
                <a:ea typeface="Times New Roman"/>
                <a:cs typeface="Times New Roman"/>
                <a:sym typeface="Times New Roman"/>
              </a:rPr>
              <a:t>e goodness of God,</a:t>
            </a:r>
            <a:r>
              <a:rPr lang="en" sz="1350">
                <a:solidFill>
                  <a:srgbClr val="FF0000"/>
                </a:solidFill>
                <a:highlight>
                  <a:srgbClr val="FFFFFF"/>
                </a:highlight>
                <a:latin typeface="Times New Roman"/>
                <a:ea typeface="Times New Roman"/>
                <a:cs typeface="Times New Roman"/>
                <a:sym typeface="Times New Roman"/>
              </a:rPr>
              <a:t> </a:t>
            </a:r>
            <a:endParaRPr sz="1350">
              <a:solidFill>
                <a:srgbClr val="FF0000"/>
              </a:solidFill>
              <a:highlight>
                <a:srgbClr val="FFFFFF"/>
              </a:highlight>
              <a:latin typeface="Times New Roman"/>
              <a:ea typeface="Times New Roman"/>
              <a:cs typeface="Times New Roman"/>
              <a:sym typeface="Times New Roman"/>
            </a:endParaRPr>
          </a:p>
          <a:p>
            <a:pPr indent="0" lvl="0" marL="0" rtl="0" algn="l">
              <a:spcBef>
                <a:spcPts val="1600"/>
              </a:spcBef>
              <a:spcAft>
                <a:spcPts val="0"/>
              </a:spcAft>
              <a:buNone/>
            </a:pPr>
            <a:r>
              <a:rPr b="1" lang="en" sz="1200">
                <a:solidFill>
                  <a:schemeClr val="dk1"/>
                </a:solidFill>
                <a:highlight>
                  <a:srgbClr val="FFFFFF"/>
                </a:highlight>
                <a:latin typeface="Times New Roman"/>
                <a:ea typeface="Times New Roman"/>
                <a:cs typeface="Times New Roman"/>
                <a:sym typeface="Times New Roman"/>
              </a:rPr>
              <a:t>2</a:t>
            </a:r>
            <a:r>
              <a:rPr b="1" lang="en" sz="1200">
                <a:solidFill>
                  <a:srgbClr val="000000"/>
                </a:solidFill>
                <a:highlight>
                  <a:srgbClr val="FFFFFF"/>
                </a:highlight>
                <a:latin typeface="Times New Roman"/>
                <a:ea typeface="Times New Roman"/>
                <a:cs typeface="Times New Roman"/>
                <a:sym typeface="Times New Roman"/>
              </a:rPr>
              <a:t> </a:t>
            </a:r>
            <a:r>
              <a:rPr lang="en" sz="1350">
                <a:solidFill>
                  <a:srgbClr val="000000"/>
                </a:solidFill>
                <a:highlight>
                  <a:srgbClr val="FFFFFF"/>
                </a:highlight>
                <a:latin typeface="Times New Roman"/>
                <a:ea typeface="Times New Roman"/>
                <a:cs typeface="Times New Roman"/>
                <a:sym typeface="Times New Roman"/>
              </a:rPr>
              <a:t>And they had </a:t>
            </a:r>
            <a:r>
              <a:rPr lang="en" sz="1350">
                <a:solidFill>
                  <a:srgbClr val="000000"/>
                </a:solidFill>
                <a:highlight>
                  <a:srgbClr val="FFFFFF"/>
                </a:highlight>
                <a:uFill>
                  <a:noFill/>
                </a:uFill>
                <a:latin typeface="Times New Roman"/>
                <a:ea typeface="Times New Roman"/>
                <a:cs typeface="Times New Roman"/>
                <a:sym typeface="Times New Roman"/>
                <a:hlinkClick r:id="rId6">
                  <a:extLst>
                    <a:ext uri="{A12FA001-AC4F-418D-AE19-62706E023703}">
                      <ahyp:hlinkClr val="tx"/>
                    </a:ext>
                  </a:extLst>
                </a:hlinkClick>
              </a:rPr>
              <a:t>viewed</a:t>
            </a:r>
            <a:r>
              <a:rPr lang="en" sz="1350">
                <a:solidFill>
                  <a:srgbClr val="000000"/>
                </a:solidFill>
                <a:highlight>
                  <a:srgbClr val="FFFFFF"/>
                </a:highlight>
                <a:latin typeface="Times New Roman"/>
                <a:ea typeface="Times New Roman"/>
                <a:cs typeface="Times New Roman"/>
                <a:sym typeface="Times New Roman"/>
              </a:rPr>
              <a:t> themselves in their own </a:t>
            </a:r>
            <a:r>
              <a:rPr lang="en" sz="1350">
                <a:solidFill>
                  <a:srgbClr val="000000"/>
                </a:solidFill>
                <a:highlight>
                  <a:srgbClr val="FFFFFF"/>
                </a:highlight>
                <a:uFill>
                  <a:noFill/>
                </a:uFill>
                <a:latin typeface="Times New Roman"/>
                <a:ea typeface="Times New Roman"/>
                <a:cs typeface="Times New Roman"/>
                <a:sym typeface="Times New Roman"/>
                <a:hlinkClick r:id="rId7">
                  <a:extLst>
                    <a:ext uri="{A12FA001-AC4F-418D-AE19-62706E023703}">
                      <ahyp:hlinkClr val="tx"/>
                    </a:ext>
                  </a:extLst>
                </a:hlinkClick>
              </a:rPr>
              <a:t>carnal</a:t>
            </a:r>
            <a:r>
              <a:rPr lang="en" sz="1350">
                <a:solidFill>
                  <a:srgbClr val="000000"/>
                </a:solidFill>
                <a:highlight>
                  <a:srgbClr val="FFFFFF"/>
                </a:highlight>
                <a:latin typeface="Times New Roman"/>
                <a:ea typeface="Times New Roman"/>
                <a:cs typeface="Times New Roman"/>
                <a:sym typeface="Times New Roman"/>
              </a:rPr>
              <a:t> state, even </a:t>
            </a:r>
            <a:r>
              <a:rPr lang="en" sz="1350">
                <a:solidFill>
                  <a:srgbClr val="000000"/>
                </a:solidFill>
                <a:highlight>
                  <a:srgbClr val="FFFFFF"/>
                </a:highlight>
                <a:uFill>
                  <a:noFill/>
                </a:uFill>
                <a:latin typeface="Times New Roman"/>
                <a:ea typeface="Times New Roman"/>
                <a:cs typeface="Times New Roman"/>
                <a:sym typeface="Times New Roman"/>
                <a:hlinkClick r:id="rId8">
                  <a:extLst>
                    <a:ext uri="{A12FA001-AC4F-418D-AE19-62706E023703}">
                      <ahyp:hlinkClr val="tx"/>
                    </a:ext>
                  </a:extLst>
                </a:hlinkClick>
              </a:rPr>
              <a:t>less</a:t>
            </a:r>
            <a:r>
              <a:rPr lang="en" sz="1350">
                <a:solidFill>
                  <a:srgbClr val="000000"/>
                </a:solidFill>
                <a:highlight>
                  <a:srgbClr val="FFFFFF"/>
                </a:highlight>
                <a:latin typeface="Times New Roman"/>
                <a:ea typeface="Times New Roman"/>
                <a:cs typeface="Times New Roman"/>
                <a:sym typeface="Times New Roman"/>
              </a:rPr>
              <a:t> than the dust of the earth. And they all cried aloud with one voice, saying: O have mercy, and apply the </a:t>
            </a:r>
            <a:r>
              <a:rPr lang="en" sz="1350">
                <a:solidFill>
                  <a:srgbClr val="000000"/>
                </a:solidFill>
                <a:highlight>
                  <a:srgbClr val="FFFFFF"/>
                </a:highlight>
                <a:uFill>
                  <a:noFill/>
                </a:uFill>
                <a:latin typeface="Times New Roman"/>
                <a:ea typeface="Times New Roman"/>
                <a:cs typeface="Times New Roman"/>
                <a:sym typeface="Times New Roman"/>
                <a:hlinkClick r:id="rId9">
                  <a:extLst>
                    <a:ext uri="{A12FA001-AC4F-418D-AE19-62706E023703}">
                      <ahyp:hlinkClr val="tx"/>
                    </a:ext>
                  </a:extLst>
                </a:hlinkClick>
              </a:rPr>
              <a:t>atoning</a:t>
            </a:r>
            <a:r>
              <a:rPr lang="en" sz="1350">
                <a:solidFill>
                  <a:srgbClr val="000000"/>
                </a:solidFill>
                <a:highlight>
                  <a:srgbClr val="FFFFFF"/>
                </a:highlight>
                <a:latin typeface="Times New Roman"/>
                <a:ea typeface="Times New Roman"/>
                <a:cs typeface="Times New Roman"/>
                <a:sym typeface="Times New Roman"/>
              </a:rPr>
              <a:t> blood of Christ that we may receive forgiveness of our sins, and our hearts may be </a:t>
            </a:r>
            <a:r>
              <a:rPr lang="en" sz="1350">
                <a:solidFill>
                  <a:srgbClr val="000000"/>
                </a:solidFill>
                <a:highlight>
                  <a:srgbClr val="FFFFFF"/>
                </a:highlight>
                <a:uFill>
                  <a:noFill/>
                </a:uFill>
                <a:latin typeface="Times New Roman"/>
                <a:ea typeface="Times New Roman"/>
                <a:cs typeface="Times New Roman"/>
                <a:sym typeface="Times New Roman"/>
                <a:hlinkClick r:id="rId10">
                  <a:extLst>
                    <a:ext uri="{A12FA001-AC4F-418D-AE19-62706E023703}">
                      <ahyp:hlinkClr val="tx"/>
                    </a:ext>
                  </a:extLst>
                </a:hlinkClick>
              </a:rPr>
              <a:t>purified</a:t>
            </a:r>
            <a:r>
              <a:rPr lang="en" sz="1350">
                <a:solidFill>
                  <a:srgbClr val="000000"/>
                </a:solidFill>
                <a:highlight>
                  <a:srgbClr val="FFFFFF"/>
                </a:highlight>
                <a:latin typeface="Times New Roman"/>
                <a:ea typeface="Times New Roman"/>
                <a:cs typeface="Times New Roman"/>
                <a:sym typeface="Times New Roman"/>
              </a:rPr>
              <a:t>; for we believe in Jesus Christ, the Son of God, who </a:t>
            </a:r>
            <a:r>
              <a:rPr lang="en" sz="1350">
                <a:solidFill>
                  <a:srgbClr val="000000"/>
                </a:solidFill>
                <a:highlight>
                  <a:srgbClr val="FFFFFF"/>
                </a:highlight>
                <a:uFill>
                  <a:noFill/>
                </a:uFill>
                <a:latin typeface="Times New Roman"/>
                <a:ea typeface="Times New Roman"/>
                <a:cs typeface="Times New Roman"/>
                <a:sym typeface="Times New Roman"/>
                <a:hlinkClick r:id="rId11">
                  <a:extLst>
                    <a:ext uri="{A12FA001-AC4F-418D-AE19-62706E023703}">
                      <ahyp:hlinkClr val="tx"/>
                    </a:ext>
                  </a:extLst>
                </a:hlinkClick>
              </a:rPr>
              <a:t>created</a:t>
            </a:r>
            <a:r>
              <a:rPr lang="en" sz="1350">
                <a:solidFill>
                  <a:srgbClr val="000000"/>
                </a:solidFill>
                <a:highlight>
                  <a:srgbClr val="FFFFFF"/>
                </a:highlight>
                <a:latin typeface="Times New Roman"/>
                <a:ea typeface="Times New Roman"/>
                <a:cs typeface="Times New Roman"/>
                <a:sym typeface="Times New Roman"/>
              </a:rPr>
              <a:t> heaven and earth, and all things; who shall come down among the children of men. </a:t>
            </a:r>
            <a:r>
              <a:rPr b="1" lang="en" sz="1200">
                <a:solidFill>
                  <a:srgbClr val="000000"/>
                </a:solidFill>
                <a:highlight>
                  <a:srgbClr val="FFFFFF"/>
                </a:highlight>
                <a:latin typeface="Times New Roman"/>
                <a:ea typeface="Times New Roman"/>
                <a:cs typeface="Times New Roman"/>
                <a:sym typeface="Times New Roman"/>
              </a:rPr>
              <a:t>3 </a:t>
            </a:r>
            <a:r>
              <a:rPr lang="en" sz="1350">
                <a:solidFill>
                  <a:srgbClr val="000000"/>
                </a:solidFill>
                <a:highlight>
                  <a:srgbClr val="FFFFFF"/>
                </a:highlight>
                <a:latin typeface="Times New Roman"/>
                <a:ea typeface="Times New Roman"/>
                <a:cs typeface="Times New Roman"/>
                <a:sym typeface="Times New Roman"/>
              </a:rPr>
              <a:t>And it came to pass that after they had spoken these words the </a:t>
            </a:r>
            <a:r>
              <a:rPr lang="en" sz="1350">
                <a:solidFill>
                  <a:srgbClr val="0000FF"/>
                </a:solidFill>
                <a:highlight>
                  <a:srgbClr val="FFFFFF"/>
                </a:highlight>
                <a:latin typeface="Times New Roman"/>
                <a:ea typeface="Times New Roman"/>
                <a:cs typeface="Times New Roman"/>
                <a:sym typeface="Times New Roman"/>
              </a:rPr>
              <a:t>Spirit of the Lord</a:t>
            </a:r>
            <a:r>
              <a:rPr lang="en" sz="1350">
                <a:solidFill>
                  <a:srgbClr val="000000"/>
                </a:solidFill>
                <a:highlight>
                  <a:srgbClr val="FFFFFF"/>
                </a:highlight>
                <a:latin typeface="Times New Roman"/>
                <a:ea typeface="Times New Roman"/>
                <a:cs typeface="Times New Roman"/>
                <a:sym typeface="Times New Roman"/>
              </a:rPr>
              <a:t> came upon them, and they were </a:t>
            </a:r>
            <a:r>
              <a:rPr lang="en" sz="1350">
                <a:solidFill>
                  <a:srgbClr val="0000FF"/>
                </a:solidFill>
                <a:highlight>
                  <a:srgbClr val="FFFFFF"/>
                </a:highlight>
                <a:latin typeface="Times New Roman"/>
                <a:ea typeface="Times New Roman"/>
                <a:cs typeface="Times New Roman"/>
                <a:sym typeface="Times New Roman"/>
              </a:rPr>
              <a:t>filled with joy,</a:t>
            </a:r>
            <a:r>
              <a:rPr lang="en" sz="1350">
                <a:solidFill>
                  <a:srgbClr val="000000"/>
                </a:solidFill>
                <a:highlight>
                  <a:srgbClr val="FFFFFF"/>
                </a:highlight>
                <a:latin typeface="Times New Roman"/>
                <a:ea typeface="Times New Roman"/>
                <a:cs typeface="Times New Roman"/>
                <a:sym typeface="Times New Roman"/>
              </a:rPr>
              <a:t> having received a </a:t>
            </a:r>
            <a:r>
              <a:rPr lang="en" sz="1350">
                <a:solidFill>
                  <a:srgbClr val="0000FF"/>
                </a:solidFill>
                <a:highlight>
                  <a:srgbClr val="FFFFFF"/>
                </a:highlight>
                <a:uFill>
                  <a:noFill/>
                </a:uFill>
                <a:latin typeface="Times New Roman"/>
                <a:ea typeface="Times New Roman"/>
                <a:cs typeface="Times New Roman"/>
                <a:sym typeface="Times New Roman"/>
                <a:hlinkClick r:id="rId12">
                  <a:extLst>
                    <a:ext uri="{A12FA001-AC4F-418D-AE19-62706E023703}">
                      <ahyp:hlinkClr val="tx"/>
                    </a:ext>
                  </a:extLst>
                </a:hlinkClick>
              </a:rPr>
              <a:t>remission</a:t>
            </a:r>
            <a:r>
              <a:rPr lang="en" sz="1350">
                <a:solidFill>
                  <a:srgbClr val="0000FF"/>
                </a:solidFill>
                <a:highlight>
                  <a:srgbClr val="FFFFFF"/>
                </a:highlight>
                <a:latin typeface="Times New Roman"/>
                <a:ea typeface="Times New Roman"/>
                <a:cs typeface="Times New Roman"/>
                <a:sym typeface="Times New Roman"/>
              </a:rPr>
              <a:t> of their sins</a:t>
            </a:r>
            <a:r>
              <a:rPr lang="en" sz="1350">
                <a:solidFill>
                  <a:srgbClr val="000000"/>
                </a:solidFill>
                <a:highlight>
                  <a:srgbClr val="FFFFFF"/>
                </a:highlight>
                <a:latin typeface="Times New Roman"/>
                <a:ea typeface="Times New Roman"/>
                <a:cs typeface="Times New Roman"/>
                <a:sym typeface="Times New Roman"/>
              </a:rPr>
              <a:t>, and having peace of </a:t>
            </a:r>
            <a:r>
              <a:rPr lang="en" sz="1350">
                <a:solidFill>
                  <a:srgbClr val="000000"/>
                </a:solidFill>
                <a:highlight>
                  <a:srgbClr val="FFFFFF"/>
                </a:highlight>
                <a:uFill>
                  <a:noFill/>
                </a:uFill>
                <a:latin typeface="Times New Roman"/>
                <a:ea typeface="Times New Roman"/>
                <a:cs typeface="Times New Roman"/>
                <a:sym typeface="Times New Roman"/>
                <a:hlinkClick r:id="rId13">
                  <a:extLst>
                    <a:ext uri="{A12FA001-AC4F-418D-AE19-62706E023703}">
                      <ahyp:hlinkClr val="tx"/>
                    </a:ext>
                  </a:extLst>
                </a:hlinkClick>
              </a:rPr>
              <a:t>conscience</a:t>
            </a:r>
            <a:r>
              <a:rPr lang="en" sz="1350">
                <a:solidFill>
                  <a:srgbClr val="000000"/>
                </a:solidFill>
                <a:highlight>
                  <a:srgbClr val="FFFFFF"/>
                </a:highlight>
                <a:latin typeface="Times New Roman"/>
                <a:ea typeface="Times New Roman"/>
                <a:cs typeface="Times New Roman"/>
                <a:sym typeface="Times New Roman"/>
              </a:rPr>
              <a:t>, because of the exceeding </a:t>
            </a:r>
            <a:r>
              <a:rPr lang="en" sz="1350">
                <a:solidFill>
                  <a:srgbClr val="000000"/>
                </a:solidFill>
                <a:highlight>
                  <a:srgbClr val="FFFFFF"/>
                </a:highlight>
                <a:uFill>
                  <a:noFill/>
                </a:uFill>
                <a:latin typeface="Times New Roman"/>
                <a:ea typeface="Times New Roman"/>
                <a:cs typeface="Times New Roman"/>
                <a:sym typeface="Times New Roman"/>
                <a:hlinkClick r:id="rId14">
                  <a:extLst>
                    <a:ext uri="{A12FA001-AC4F-418D-AE19-62706E023703}">
                      <ahyp:hlinkClr val="tx"/>
                    </a:ext>
                  </a:extLst>
                </a:hlinkClick>
              </a:rPr>
              <a:t>faith</a:t>
            </a:r>
            <a:r>
              <a:rPr lang="en" sz="1350">
                <a:solidFill>
                  <a:srgbClr val="000000"/>
                </a:solidFill>
                <a:highlight>
                  <a:srgbClr val="FFFFFF"/>
                </a:highlight>
                <a:latin typeface="Times New Roman"/>
                <a:ea typeface="Times New Roman"/>
                <a:cs typeface="Times New Roman"/>
                <a:sym typeface="Times New Roman"/>
              </a:rPr>
              <a:t> which they had in Jesus Christ who should come, according to the </a:t>
            </a:r>
            <a:r>
              <a:rPr lang="en" sz="1350">
                <a:solidFill>
                  <a:srgbClr val="000000"/>
                </a:solidFill>
                <a:highlight>
                  <a:srgbClr val="FFFFFF"/>
                </a:highlight>
                <a:uFill>
                  <a:noFill/>
                </a:uFill>
                <a:latin typeface="Times New Roman"/>
                <a:ea typeface="Times New Roman"/>
                <a:cs typeface="Times New Roman"/>
                <a:sym typeface="Times New Roman"/>
                <a:hlinkClick r:id="rId15">
                  <a:extLst>
                    <a:ext uri="{A12FA001-AC4F-418D-AE19-62706E023703}">
                      <ahyp:hlinkClr val="tx"/>
                    </a:ext>
                  </a:extLst>
                </a:hlinkClick>
              </a:rPr>
              <a:t>words</a:t>
            </a:r>
            <a:r>
              <a:rPr lang="en" sz="1350">
                <a:solidFill>
                  <a:srgbClr val="000000"/>
                </a:solidFill>
                <a:highlight>
                  <a:srgbClr val="FFFFFF"/>
                </a:highlight>
                <a:latin typeface="Times New Roman"/>
                <a:ea typeface="Times New Roman"/>
                <a:cs typeface="Times New Roman"/>
                <a:sym typeface="Times New Roman"/>
              </a:rPr>
              <a:t> wh</a:t>
            </a:r>
            <a:r>
              <a:rPr lang="en" sz="1350">
                <a:solidFill>
                  <a:schemeClr val="dk1"/>
                </a:solidFill>
                <a:highlight>
                  <a:srgbClr val="FFFFFF"/>
                </a:highlight>
                <a:latin typeface="Times New Roman"/>
                <a:ea typeface="Times New Roman"/>
                <a:cs typeface="Times New Roman"/>
                <a:sym typeface="Times New Roman"/>
              </a:rPr>
              <a:t>ich king Benjamin had spoken unto them.</a:t>
            </a:r>
            <a:endParaRPr sz="1350">
              <a:solidFill>
                <a:schemeClr val="dk1"/>
              </a:solidFill>
              <a:highlight>
                <a:srgbClr val="FFFFFF"/>
              </a:highlight>
              <a:latin typeface="Times New Roman"/>
              <a:ea typeface="Times New Roman"/>
              <a:cs typeface="Times New Roman"/>
              <a:sym typeface="Times New Roman"/>
            </a:endParaRPr>
          </a:p>
          <a:p>
            <a:pPr indent="0" lvl="0" marL="0" rtl="0" algn="l">
              <a:spcBef>
                <a:spcPts val="1600"/>
              </a:spcBef>
              <a:spcAft>
                <a:spcPts val="0"/>
              </a:spcAft>
              <a:buNone/>
            </a:pPr>
            <a:r>
              <a:t/>
            </a:r>
            <a:endParaRPr sz="1350">
              <a:solidFill>
                <a:srgbClr val="FF0000"/>
              </a:solidFill>
              <a:highlight>
                <a:srgbClr val="FFFFFF"/>
              </a:highlight>
              <a:latin typeface="Times New Roman"/>
              <a:ea typeface="Times New Roman"/>
              <a:cs typeface="Times New Roman"/>
              <a:sym typeface="Times New Roman"/>
            </a:endParaRPr>
          </a:p>
          <a:p>
            <a:pPr indent="0" lvl="0" marL="0" rtl="0" algn="l">
              <a:spcBef>
                <a:spcPts val="1600"/>
              </a:spcBef>
              <a:spcAft>
                <a:spcPts val="1600"/>
              </a:spcAft>
              <a:buNone/>
            </a:pPr>
            <a:r>
              <a:t/>
            </a:r>
            <a:endParaRPr sz="1350">
              <a:solidFill>
                <a:srgbClr val="000000"/>
              </a:solidFill>
              <a:highlight>
                <a:srgbClr val="FFFFFF"/>
              </a:highlight>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0" st="0"/>
                                            </p:txEl>
                                          </p:spTgt>
                                        </p:tgtEl>
                                        <p:attrNameLst>
                                          <p:attrName>style.visibility</p:attrName>
                                        </p:attrNameLst>
                                      </p:cBhvr>
                                      <p:to>
                                        <p:strVal val="visible"/>
                                      </p:to>
                                    </p:set>
                                    <p:animEffect filter="fade" transition="in">
                                      <p:cBhvr>
                                        <p:cTn dur="1000"/>
                                        <p:tgtEl>
                                          <p:spTgt spid="16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1" st="1"/>
                                            </p:txEl>
                                          </p:spTgt>
                                        </p:tgtEl>
                                        <p:attrNameLst>
                                          <p:attrName>style.visibility</p:attrName>
                                        </p:attrNameLst>
                                      </p:cBhvr>
                                      <p:to>
                                        <p:strVal val="visible"/>
                                      </p:to>
                                    </p:set>
                                    <p:animEffect filter="fade" transition="in">
                                      <p:cBhvr>
                                        <p:cTn dur="1000"/>
                                        <p:tgtEl>
                                          <p:spTgt spid="16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2" st="2"/>
                                            </p:txEl>
                                          </p:spTgt>
                                        </p:tgtEl>
                                        <p:attrNameLst>
                                          <p:attrName>style.visibility</p:attrName>
                                        </p:attrNameLst>
                                      </p:cBhvr>
                                      <p:to>
                                        <p:strVal val="visible"/>
                                      </p:to>
                                    </p:set>
                                    <p:animEffect filter="fade" transition="in">
                                      <p:cBhvr>
                                        <p:cTn dur="1000"/>
                                        <p:tgtEl>
                                          <p:spTgt spid="16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3" st="3"/>
                                            </p:txEl>
                                          </p:spTgt>
                                        </p:tgtEl>
                                        <p:attrNameLst>
                                          <p:attrName>style.visibility</p:attrName>
                                        </p:attrNameLst>
                                      </p:cBhvr>
                                      <p:to>
                                        <p:strVal val="visible"/>
                                      </p:to>
                                    </p:set>
                                    <p:animEffect filter="fade" transition="in">
                                      <p:cBhvr>
                                        <p:cTn dur="1000"/>
                                        <p:tgtEl>
                                          <p:spTgt spid="162">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0"/>
          <p:cNvSpPr txBox="1"/>
          <p:nvPr>
            <p:ph idx="1" type="body"/>
          </p:nvPr>
        </p:nvSpPr>
        <p:spPr>
          <a:xfrm>
            <a:off x="0" y="0"/>
            <a:ext cx="9144000" cy="506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50">
                <a:solidFill>
                  <a:srgbClr val="000000"/>
                </a:solidFill>
                <a:highlight>
                  <a:srgbClr val="FFFFFF"/>
                </a:highlight>
                <a:latin typeface="Times New Roman"/>
                <a:ea typeface="Times New Roman"/>
                <a:cs typeface="Times New Roman"/>
                <a:sym typeface="Times New Roman"/>
              </a:rPr>
              <a:t> 6. The </a:t>
            </a:r>
            <a:r>
              <a:rPr lang="en" sz="1350">
                <a:solidFill>
                  <a:srgbClr val="000000"/>
                </a:solidFill>
                <a:highlight>
                  <a:srgbClr val="FFFFFF"/>
                </a:highlight>
                <a:uFill>
                  <a:noFill/>
                </a:uFill>
                <a:latin typeface="Times New Roman"/>
                <a:ea typeface="Times New Roman"/>
                <a:cs typeface="Times New Roman"/>
                <a:sym typeface="Times New Roman"/>
                <a:hlinkClick r:id="rId3">
                  <a:extLst>
                    <a:ext uri="{A12FA001-AC4F-418D-AE19-62706E023703}">
                      <ahyp:hlinkClr val="tx"/>
                    </a:ext>
                  </a:extLst>
                </a:hlinkClick>
              </a:rPr>
              <a:t>atonement</a:t>
            </a:r>
            <a:r>
              <a:rPr lang="en" sz="1350">
                <a:solidFill>
                  <a:srgbClr val="000000"/>
                </a:solidFill>
                <a:highlight>
                  <a:srgbClr val="FFFFFF"/>
                </a:highlight>
                <a:latin typeface="Times New Roman"/>
                <a:ea typeface="Times New Roman"/>
                <a:cs typeface="Times New Roman"/>
                <a:sym typeface="Times New Roman"/>
              </a:rPr>
              <a:t> which has been prepared from the </a:t>
            </a:r>
            <a:r>
              <a:rPr lang="en" sz="1350">
                <a:solidFill>
                  <a:srgbClr val="000000"/>
                </a:solidFill>
                <a:highlight>
                  <a:srgbClr val="FFFFFF"/>
                </a:highlight>
                <a:uFill>
                  <a:noFill/>
                </a:uFill>
                <a:latin typeface="Times New Roman"/>
                <a:ea typeface="Times New Roman"/>
                <a:cs typeface="Times New Roman"/>
                <a:sym typeface="Times New Roman"/>
                <a:hlinkClick r:id="rId4">
                  <a:extLst>
                    <a:ext uri="{A12FA001-AC4F-418D-AE19-62706E023703}">
                      <ahyp:hlinkClr val="tx"/>
                    </a:ext>
                  </a:extLst>
                </a:hlinkClick>
              </a:rPr>
              <a:t>foundation</a:t>
            </a:r>
            <a:r>
              <a:rPr lang="en" sz="1350">
                <a:solidFill>
                  <a:srgbClr val="000000"/>
                </a:solidFill>
                <a:highlight>
                  <a:srgbClr val="FFFFFF"/>
                </a:highlight>
                <a:latin typeface="Times New Roman"/>
                <a:ea typeface="Times New Roman"/>
                <a:cs typeface="Times New Roman"/>
                <a:sym typeface="Times New Roman"/>
              </a:rPr>
              <a:t> of the world, that thereby salvation might come to him that should put his </a:t>
            </a:r>
            <a:r>
              <a:rPr lang="en" sz="1350">
                <a:solidFill>
                  <a:srgbClr val="000000"/>
                </a:solidFill>
                <a:highlight>
                  <a:srgbClr val="FFFFFF"/>
                </a:highlight>
                <a:uFill>
                  <a:noFill/>
                </a:uFill>
                <a:latin typeface="Times New Roman"/>
                <a:ea typeface="Times New Roman"/>
                <a:cs typeface="Times New Roman"/>
                <a:sym typeface="Times New Roman"/>
                <a:hlinkClick r:id="rId5">
                  <a:extLst>
                    <a:ext uri="{A12FA001-AC4F-418D-AE19-62706E023703}">
                      <ahyp:hlinkClr val="tx"/>
                    </a:ext>
                  </a:extLst>
                </a:hlinkClick>
              </a:rPr>
              <a:t>trust</a:t>
            </a:r>
            <a:r>
              <a:rPr lang="en" sz="1350">
                <a:solidFill>
                  <a:srgbClr val="000000"/>
                </a:solidFill>
                <a:highlight>
                  <a:srgbClr val="FFFFFF"/>
                </a:highlight>
                <a:latin typeface="Times New Roman"/>
                <a:ea typeface="Times New Roman"/>
                <a:cs typeface="Times New Roman"/>
                <a:sym typeface="Times New Roman"/>
              </a:rPr>
              <a:t> in the Lord, and should be diligent in keeping his commandments, and continue in the faith even unto the end of his life, I mean the life of the mortal body—</a:t>
            </a:r>
            <a:r>
              <a:rPr b="1" lang="en" sz="1200">
                <a:solidFill>
                  <a:srgbClr val="000000"/>
                </a:solidFill>
                <a:highlight>
                  <a:srgbClr val="FFFFFF"/>
                </a:highlight>
                <a:latin typeface="Times New Roman"/>
                <a:ea typeface="Times New Roman"/>
                <a:cs typeface="Times New Roman"/>
                <a:sym typeface="Times New Roman"/>
              </a:rPr>
              <a:t>7 </a:t>
            </a:r>
            <a:r>
              <a:rPr lang="en" sz="1350">
                <a:solidFill>
                  <a:srgbClr val="000000"/>
                </a:solidFill>
                <a:highlight>
                  <a:srgbClr val="FFFFFF"/>
                </a:highlight>
                <a:latin typeface="Times New Roman"/>
                <a:ea typeface="Times New Roman"/>
                <a:cs typeface="Times New Roman"/>
                <a:sym typeface="Times New Roman"/>
              </a:rPr>
              <a:t>I say, that this is the man who receiveth salvation, through the atonement which was prepared from the foundation of the world for all mankind, which ever were since the </a:t>
            </a:r>
            <a:r>
              <a:rPr lang="en" sz="1350">
                <a:solidFill>
                  <a:srgbClr val="000000"/>
                </a:solidFill>
                <a:highlight>
                  <a:srgbClr val="FFFFFF"/>
                </a:highlight>
                <a:uFill>
                  <a:noFill/>
                </a:uFill>
                <a:latin typeface="Times New Roman"/>
                <a:ea typeface="Times New Roman"/>
                <a:cs typeface="Times New Roman"/>
                <a:sym typeface="Times New Roman"/>
                <a:hlinkClick r:id="rId6">
                  <a:extLst>
                    <a:ext uri="{A12FA001-AC4F-418D-AE19-62706E023703}">
                      <ahyp:hlinkClr val="tx"/>
                    </a:ext>
                  </a:extLst>
                </a:hlinkClick>
              </a:rPr>
              <a:t>fall</a:t>
            </a:r>
            <a:r>
              <a:rPr lang="en" sz="1350">
                <a:solidFill>
                  <a:srgbClr val="000000"/>
                </a:solidFill>
                <a:highlight>
                  <a:srgbClr val="FFFFFF"/>
                </a:highlight>
                <a:latin typeface="Times New Roman"/>
                <a:ea typeface="Times New Roman"/>
                <a:cs typeface="Times New Roman"/>
                <a:sym typeface="Times New Roman"/>
              </a:rPr>
              <a:t> of Adam, or who are, or who ever shall be, even unto the end of the world.</a:t>
            </a:r>
            <a:r>
              <a:rPr b="1" lang="en" sz="1200">
                <a:solidFill>
                  <a:srgbClr val="000000"/>
                </a:solidFill>
                <a:highlight>
                  <a:srgbClr val="FFFFFF"/>
                </a:highlight>
                <a:latin typeface="Times New Roman"/>
                <a:ea typeface="Times New Roman"/>
                <a:cs typeface="Times New Roman"/>
                <a:sym typeface="Times New Roman"/>
              </a:rPr>
              <a:t>8 </a:t>
            </a:r>
            <a:r>
              <a:rPr lang="en" sz="1350">
                <a:solidFill>
                  <a:srgbClr val="000000"/>
                </a:solidFill>
                <a:highlight>
                  <a:srgbClr val="FFFFFF"/>
                </a:highlight>
                <a:latin typeface="Times New Roman"/>
                <a:ea typeface="Times New Roman"/>
                <a:cs typeface="Times New Roman"/>
                <a:sym typeface="Times New Roman"/>
              </a:rPr>
              <a:t>And this is the means whereby salvation com</a:t>
            </a:r>
            <a:r>
              <a:rPr lang="en" sz="1350">
                <a:solidFill>
                  <a:schemeClr val="dk1"/>
                </a:solidFill>
                <a:highlight>
                  <a:srgbClr val="FFFFFF"/>
                </a:highlight>
                <a:latin typeface="Times New Roman"/>
                <a:ea typeface="Times New Roman"/>
                <a:cs typeface="Times New Roman"/>
                <a:sym typeface="Times New Roman"/>
              </a:rPr>
              <a:t>eth. </a:t>
            </a:r>
            <a:r>
              <a:rPr b="1" lang="en" sz="1350" u="sng">
                <a:solidFill>
                  <a:srgbClr val="0000FF"/>
                </a:solidFill>
                <a:highlight>
                  <a:srgbClr val="FFFFFF"/>
                </a:highlight>
                <a:latin typeface="Times New Roman"/>
                <a:ea typeface="Times New Roman"/>
                <a:cs typeface="Times New Roman"/>
                <a:sym typeface="Times New Roman"/>
              </a:rPr>
              <a:t>And there is </a:t>
            </a:r>
            <a:r>
              <a:rPr b="1" baseline="30000" i="1" lang="en" sz="1700" u="sng">
                <a:solidFill>
                  <a:srgbClr val="0000FF"/>
                </a:solidFill>
                <a:highlight>
                  <a:srgbClr val="FFFFFF"/>
                </a:highlight>
                <a:latin typeface="Times New Roman"/>
                <a:ea typeface="Times New Roman"/>
                <a:cs typeface="Times New Roman"/>
                <a:sym typeface="Times New Roman"/>
                <a:hlinkClick r:id="rId7">
                  <a:extLst>
                    <a:ext uri="{A12FA001-AC4F-418D-AE19-62706E023703}">
                      <ahyp:hlinkClr val="tx"/>
                    </a:ext>
                  </a:extLst>
                </a:hlinkClick>
              </a:rPr>
              <a:t>a</a:t>
            </a:r>
            <a:r>
              <a:rPr b="1" lang="en" sz="1350" u="sng">
                <a:solidFill>
                  <a:srgbClr val="0000FF"/>
                </a:solidFill>
                <a:highlight>
                  <a:srgbClr val="FFFFFF"/>
                </a:highlight>
                <a:latin typeface="Times New Roman"/>
                <a:ea typeface="Times New Roman"/>
                <a:cs typeface="Times New Roman"/>
                <a:sym typeface="Times New Roman"/>
                <a:hlinkClick r:id="rId8">
                  <a:extLst>
                    <a:ext uri="{A12FA001-AC4F-418D-AE19-62706E023703}">
                      <ahyp:hlinkClr val="tx"/>
                    </a:ext>
                  </a:extLst>
                </a:hlinkClick>
              </a:rPr>
              <a:t>none</a:t>
            </a:r>
            <a:r>
              <a:rPr b="1" lang="en" sz="1350" u="sng">
                <a:solidFill>
                  <a:srgbClr val="0000FF"/>
                </a:solidFill>
                <a:highlight>
                  <a:srgbClr val="FFFFFF"/>
                </a:highlight>
                <a:latin typeface="Times New Roman"/>
                <a:ea typeface="Times New Roman"/>
                <a:cs typeface="Times New Roman"/>
                <a:sym typeface="Times New Roman"/>
              </a:rPr>
              <a:t> other salvation save this which hath been spoken of; neither are there any conditions whereby man can be saved except the conditions which I have told you.</a:t>
            </a:r>
            <a:r>
              <a:rPr b="1" lang="en" sz="1350" u="sng">
                <a:solidFill>
                  <a:schemeClr val="dk1"/>
                </a:solidFill>
                <a:highlight>
                  <a:srgbClr val="FFFFFF"/>
                </a:highlight>
                <a:latin typeface="Times New Roman"/>
                <a:ea typeface="Times New Roman"/>
                <a:cs typeface="Times New Roman"/>
                <a:sym typeface="Times New Roman"/>
              </a:rPr>
              <a:t> </a:t>
            </a:r>
            <a:endParaRPr sz="1350">
              <a:solidFill>
                <a:schemeClr val="dk1"/>
              </a:solidFill>
              <a:highlight>
                <a:srgbClr val="FFFFFF"/>
              </a:highlight>
              <a:latin typeface="Times New Roman"/>
              <a:ea typeface="Times New Roman"/>
              <a:cs typeface="Times New Roman"/>
              <a:sym typeface="Times New Roman"/>
            </a:endParaRPr>
          </a:p>
          <a:p>
            <a:pPr indent="0" lvl="0" marL="0" rtl="0" algn="l">
              <a:spcBef>
                <a:spcPts val="1600"/>
              </a:spcBef>
              <a:spcAft>
                <a:spcPts val="0"/>
              </a:spcAft>
              <a:buClr>
                <a:schemeClr val="dk1"/>
              </a:buClr>
              <a:buSzPts val="1100"/>
              <a:buFont typeface="Arial"/>
              <a:buNone/>
            </a:pPr>
            <a:r>
              <a:rPr lang="en" sz="1350">
                <a:solidFill>
                  <a:srgbClr val="000000"/>
                </a:solidFill>
                <a:highlight>
                  <a:srgbClr val="FFFFFF"/>
                </a:highlight>
                <a:latin typeface="Times New Roman"/>
                <a:ea typeface="Times New Roman"/>
                <a:cs typeface="Times New Roman"/>
                <a:sym typeface="Times New Roman"/>
              </a:rPr>
              <a:t>Mosiah -5:2 Yea, we believe all the words which thou hast spoken unto us; and also, we know of their surety and truth, because of the Spirit of the Lord Omnipotent, which has wrought a mighty </a:t>
            </a:r>
            <a:r>
              <a:rPr lang="en" sz="1350">
                <a:solidFill>
                  <a:srgbClr val="0000FF"/>
                </a:solidFill>
                <a:highlight>
                  <a:srgbClr val="FFFFFF"/>
                </a:highlight>
                <a:uFill>
                  <a:noFill/>
                </a:uFill>
                <a:latin typeface="Times New Roman"/>
                <a:ea typeface="Times New Roman"/>
                <a:cs typeface="Times New Roman"/>
                <a:sym typeface="Times New Roman"/>
                <a:hlinkClick r:id="rId9">
                  <a:extLst>
                    <a:ext uri="{A12FA001-AC4F-418D-AE19-62706E023703}">
                      <ahyp:hlinkClr val="tx"/>
                    </a:ext>
                  </a:extLst>
                </a:hlinkClick>
              </a:rPr>
              <a:t>change</a:t>
            </a:r>
            <a:r>
              <a:rPr lang="en" sz="1350">
                <a:solidFill>
                  <a:srgbClr val="0000FF"/>
                </a:solidFill>
                <a:highlight>
                  <a:srgbClr val="FFFFFF"/>
                </a:highlight>
                <a:latin typeface="Times New Roman"/>
                <a:ea typeface="Times New Roman"/>
                <a:cs typeface="Times New Roman"/>
                <a:sym typeface="Times New Roman"/>
              </a:rPr>
              <a:t> in us, or in our hearts</a:t>
            </a:r>
            <a:r>
              <a:rPr lang="en" sz="1350">
                <a:solidFill>
                  <a:srgbClr val="000000"/>
                </a:solidFill>
                <a:highlight>
                  <a:srgbClr val="FFFFFF"/>
                </a:highlight>
                <a:latin typeface="Times New Roman"/>
                <a:ea typeface="Times New Roman"/>
                <a:cs typeface="Times New Roman"/>
                <a:sym typeface="Times New Roman"/>
              </a:rPr>
              <a:t>, that we have </a:t>
            </a:r>
            <a:r>
              <a:rPr lang="en" sz="1350">
                <a:solidFill>
                  <a:srgbClr val="0000FF"/>
                </a:solidFill>
                <a:highlight>
                  <a:srgbClr val="FFFFFF"/>
                </a:highlight>
                <a:latin typeface="Times New Roman"/>
                <a:ea typeface="Times New Roman"/>
                <a:cs typeface="Times New Roman"/>
                <a:sym typeface="Times New Roman"/>
              </a:rPr>
              <a:t>no more disposition to do </a:t>
            </a:r>
            <a:r>
              <a:rPr lang="en" sz="1350">
                <a:solidFill>
                  <a:srgbClr val="0000FF"/>
                </a:solidFill>
                <a:highlight>
                  <a:srgbClr val="FFFFFF"/>
                </a:highlight>
                <a:uFill>
                  <a:noFill/>
                </a:uFill>
                <a:latin typeface="Times New Roman"/>
                <a:ea typeface="Times New Roman"/>
                <a:cs typeface="Times New Roman"/>
                <a:sym typeface="Times New Roman"/>
                <a:hlinkClick r:id="rId10">
                  <a:extLst>
                    <a:ext uri="{A12FA001-AC4F-418D-AE19-62706E023703}">
                      <ahyp:hlinkClr val="tx"/>
                    </a:ext>
                  </a:extLst>
                </a:hlinkClick>
              </a:rPr>
              <a:t>evil</a:t>
            </a:r>
            <a:r>
              <a:rPr lang="en" sz="1350">
                <a:solidFill>
                  <a:srgbClr val="0000FF"/>
                </a:solidFill>
                <a:highlight>
                  <a:srgbClr val="FFFFFF"/>
                </a:highlight>
                <a:latin typeface="Times New Roman"/>
                <a:ea typeface="Times New Roman"/>
                <a:cs typeface="Times New Roman"/>
                <a:sym typeface="Times New Roman"/>
              </a:rPr>
              <a:t>, </a:t>
            </a:r>
            <a:r>
              <a:rPr lang="en" sz="1350">
                <a:solidFill>
                  <a:srgbClr val="000000"/>
                </a:solidFill>
                <a:highlight>
                  <a:srgbClr val="FFFFFF"/>
                </a:highlight>
                <a:latin typeface="Times New Roman"/>
                <a:ea typeface="Times New Roman"/>
                <a:cs typeface="Times New Roman"/>
                <a:sym typeface="Times New Roman"/>
              </a:rPr>
              <a:t>but to do good continually. </a:t>
            </a:r>
            <a:r>
              <a:rPr b="1" lang="en" sz="1000">
                <a:solidFill>
                  <a:srgbClr val="000000"/>
                </a:solidFill>
                <a:highlight>
                  <a:srgbClr val="FFFFFF"/>
                </a:highlight>
                <a:latin typeface="Times New Roman"/>
                <a:ea typeface="Times New Roman"/>
                <a:cs typeface="Times New Roman"/>
                <a:sym typeface="Times New Roman"/>
              </a:rPr>
              <a:t>3 </a:t>
            </a:r>
            <a:r>
              <a:rPr lang="en" sz="1350">
                <a:solidFill>
                  <a:srgbClr val="000000"/>
                </a:solidFill>
                <a:highlight>
                  <a:srgbClr val="FFFFFF"/>
                </a:highlight>
                <a:latin typeface="Times New Roman"/>
                <a:ea typeface="Times New Roman"/>
                <a:cs typeface="Times New Roman"/>
                <a:sym typeface="Times New Roman"/>
              </a:rPr>
              <a:t>And we, ourselves, also, through the infinite </a:t>
            </a:r>
            <a:r>
              <a:rPr lang="en" sz="1350">
                <a:solidFill>
                  <a:srgbClr val="000000"/>
                </a:solidFill>
                <a:highlight>
                  <a:srgbClr val="FFFFFF"/>
                </a:highlight>
                <a:uFill>
                  <a:noFill/>
                </a:uFill>
                <a:latin typeface="Times New Roman"/>
                <a:ea typeface="Times New Roman"/>
                <a:cs typeface="Times New Roman"/>
                <a:sym typeface="Times New Roman"/>
                <a:hlinkClick r:id="rId11">
                  <a:extLst>
                    <a:ext uri="{A12FA001-AC4F-418D-AE19-62706E023703}">
                      <ahyp:hlinkClr val="tx"/>
                    </a:ext>
                  </a:extLst>
                </a:hlinkClick>
              </a:rPr>
              <a:t>goodness</a:t>
            </a:r>
            <a:r>
              <a:rPr lang="en" sz="1350">
                <a:solidFill>
                  <a:srgbClr val="000000"/>
                </a:solidFill>
                <a:highlight>
                  <a:srgbClr val="FFFFFF"/>
                </a:highlight>
                <a:latin typeface="Times New Roman"/>
                <a:ea typeface="Times New Roman"/>
                <a:cs typeface="Times New Roman"/>
                <a:sym typeface="Times New Roman"/>
              </a:rPr>
              <a:t> of God, and the manifestations of his Spirit, have great views of that which is to come; and were it expedient, </a:t>
            </a:r>
            <a:r>
              <a:rPr lang="en" sz="1350">
                <a:solidFill>
                  <a:srgbClr val="0000FF"/>
                </a:solidFill>
                <a:highlight>
                  <a:srgbClr val="FFFFFF"/>
                </a:highlight>
                <a:latin typeface="Times New Roman"/>
                <a:ea typeface="Times New Roman"/>
                <a:cs typeface="Times New Roman"/>
                <a:sym typeface="Times New Roman"/>
              </a:rPr>
              <a:t>we could prophesy of all things.</a:t>
            </a:r>
            <a:endParaRPr sz="1350">
              <a:solidFill>
                <a:srgbClr val="0000FF"/>
              </a:solidFill>
              <a:highlight>
                <a:srgbClr val="FFFFFF"/>
              </a:highlight>
              <a:latin typeface="Times New Roman"/>
              <a:ea typeface="Times New Roman"/>
              <a:cs typeface="Times New Roman"/>
              <a:sym typeface="Times New Roman"/>
            </a:endParaRPr>
          </a:p>
          <a:p>
            <a:pPr indent="0" lvl="0" marL="0" rtl="0" algn="l">
              <a:spcBef>
                <a:spcPts val="1600"/>
              </a:spcBef>
              <a:spcAft>
                <a:spcPts val="1600"/>
              </a:spcAft>
              <a:buNone/>
            </a:pPr>
            <a:r>
              <a:t/>
            </a:r>
            <a:endParaRPr>
              <a:solidFill>
                <a:srgbClr val="FF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0" st="0"/>
                                            </p:txEl>
                                          </p:spTgt>
                                        </p:tgtEl>
                                        <p:attrNameLst>
                                          <p:attrName>style.visibility</p:attrName>
                                        </p:attrNameLst>
                                      </p:cBhvr>
                                      <p:to>
                                        <p:strVal val="visible"/>
                                      </p:to>
                                    </p:set>
                                    <p:animEffect filter="fade" transition="in">
                                      <p:cBhvr>
                                        <p:cTn dur="1000"/>
                                        <p:tgtEl>
                                          <p:spTgt spid="16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1" st="1"/>
                                            </p:txEl>
                                          </p:spTgt>
                                        </p:tgtEl>
                                        <p:attrNameLst>
                                          <p:attrName>style.visibility</p:attrName>
                                        </p:attrNameLst>
                                      </p:cBhvr>
                                      <p:to>
                                        <p:strVal val="visible"/>
                                      </p:to>
                                    </p:set>
                                    <p:animEffect filter="fade" transition="in">
                                      <p:cBhvr>
                                        <p:cTn dur="1000"/>
                                        <p:tgtEl>
                                          <p:spTgt spid="16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2" st="2"/>
                                            </p:txEl>
                                          </p:spTgt>
                                        </p:tgtEl>
                                        <p:attrNameLst>
                                          <p:attrName>style.visibility</p:attrName>
                                        </p:attrNameLst>
                                      </p:cBhvr>
                                      <p:to>
                                        <p:strVal val="visible"/>
                                      </p:to>
                                    </p:set>
                                    <p:animEffect filter="fade" transition="in">
                                      <p:cBhvr>
                                        <p:cTn dur="1000"/>
                                        <p:tgtEl>
                                          <p:spTgt spid="167">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1"/>
          <p:cNvSpPr txBox="1"/>
          <p:nvPr>
            <p:ph idx="1" type="body"/>
          </p:nvPr>
        </p:nvSpPr>
        <p:spPr>
          <a:xfrm>
            <a:off x="0" y="-84075"/>
            <a:ext cx="8832300" cy="514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700"/>
          </a:p>
          <a:p>
            <a:pPr indent="0" lvl="0" marL="0" rtl="0" algn="l">
              <a:spcBef>
                <a:spcPts val="1600"/>
              </a:spcBef>
              <a:spcAft>
                <a:spcPts val="0"/>
              </a:spcAft>
              <a:buNone/>
            </a:pPr>
            <a:r>
              <a:rPr lang="en" sz="1700"/>
              <a:t>These were good people who attended the temple and had performed all the ordinances needed, according to their understanding. Yet, they had not been redeemed nor did they have sufficient knowledge to receive the Baptism of Fire and Gift of the Holy Ghost to enter back into the </a:t>
            </a:r>
            <a:r>
              <a:rPr lang="en" sz="1700"/>
              <a:t>presence</a:t>
            </a:r>
            <a:r>
              <a:rPr lang="en" sz="1700"/>
              <a:t> of the Lord. King Benjamin understood this after an Angel taught him.</a:t>
            </a:r>
            <a:r>
              <a:rPr lang="en" sz="2000">
                <a:solidFill>
                  <a:srgbClr val="000000"/>
                </a:solidFill>
              </a:rPr>
              <a:t> </a:t>
            </a:r>
            <a:r>
              <a:rPr b="1" lang="en" sz="1200">
                <a:solidFill>
                  <a:srgbClr val="000000"/>
                </a:solidFill>
                <a:highlight>
                  <a:srgbClr val="FFFFFF"/>
                </a:highlight>
                <a:latin typeface="Times New Roman"/>
                <a:ea typeface="Times New Roman"/>
                <a:cs typeface="Times New Roman"/>
                <a:sym typeface="Times New Roman"/>
              </a:rPr>
              <a:t>3:2 </a:t>
            </a:r>
            <a:r>
              <a:rPr lang="en" sz="1550">
                <a:solidFill>
                  <a:srgbClr val="000000"/>
                </a:solidFill>
                <a:highlight>
                  <a:srgbClr val="FFFFFF"/>
                </a:highlight>
                <a:latin typeface="Times New Roman"/>
                <a:ea typeface="Times New Roman"/>
                <a:cs typeface="Times New Roman"/>
                <a:sym typeface="Times New Roman"/>
              </a:rPr>
              <a:t>And the things which I shall tell you are made known unto me by an </a:t>
            </a:r>
            <a:r>
              <a:rPr lang="en" sz="1550">
                <a:solidFill>
                  <a:srgbClr val="000000"/>
                </a:solidFill>
                <a:highlight>
                  <a:srgbClr val="FFFFFF"/>
                </a:highlight>
                <a:uFill>
                  <a:noFill/>
                </a:uFill>
                <a:latin typeface="Times New Roman"/>
                <a:ea typeface="Times New Roman"/>
                <a:cs typeface="Times New Roman"/>
                <a:sym typeface="Times New Roman"/>
                <a:hlinkClick r:id="rId3">
                  <a:extLst>
                    <a:ext uri="{A12FA001-AC4F-418D-AE19-62706E023703}">
                      <ahyp:hlinkClr val="tx"/>
                    </a:ext>
                  </a:extLst>
                </a:hlinkClick>
              </a:rPr>
              <a:t>angel</a:t>
            </a:r>
            <a:r>
              <a:rPr lang="en" sz="1550">
                <a:solidFill>
                  <a:srgbClr val="000000"/>
                </a:solidFill>
                <a:highlight>
                  <a:srgbClr val="FFFFFF"/>
                </a:highlight>
                <a:latin typeface="Times New Roman"/>
                <a:ea typeface="Times New Roman"/>
                <a:cs typeface="Times New Roman"/>
                <a:sym typeface="Times New Roman"/>
              </a:rPr>
              <a:t> from God. And he said unto me: </a:t>
            </a:r>
            <a:r>
              <a:rPr lang="en" sz="1550">
                <a:solidFill>
                  <a:srgbClr val="000000"/>
                </a:solidFill>
                <a:highlight>
                  <a:srgbClr val="FFFFFF"/>
                </a:highlight>
                <a:uFill>
                  <a:noFill/>
                </a:uFill>
                <a:latin typeface="Times New Roman"/>
                <a:ea typeface="Times New Roman"/>
                <a:cs typeface="Times New Roman"/>
                <a:sym typeface="Times New Roman"/>
                <a:hlinkClick r:id="rId4">
                  <a:extLst>
                    <a:ext uri="{A12FA001-AC4F-418D-AE19-62706E023703}">
                      <ahyp:hlinkClr val="tx"/>
                    </a:ext>
                  </a:extLst>
                </a:hlinkClick>
              </a:rPr>
              <a:t>Awake</a:t>
            </a:r>
            <a:r>
              <a:rPr lang="en" sz="1550">
                <a:solidFill>
                  <a:srgbClr val="000000"/>
                </a:solidFill>
                <a:highlight>
                  <a:srgbClr val="FFFFFF"/>
                </a:highlight>
                <a:latin typeface="Times New Roman"/>
                <a:ea typeface="Times New Roman"/>
                <a:cs typeface="Times New Roman"/>
                <a:sym typeface="Times New Roman"/>
              </a:rPr>
              <a:t>; and I awoke, and behold he stood before me.</a:t>
            </a:r>
            <a:endParaRPr sz="1550">
              <a:solidFill>
                <a:srgbClr val="000000"/>
              </a:solidFill>
              <a:highlight>
                <a:srgbClr val="FFFFFF"/>
              </a:highlight>
              <a:latin typeface="Times New Roman"/>
              <a:ea typeface="Times New Roman"/>
              <a:cs typeface="Times New Roman"/>
              <a:sym typeface="Times New Roman"/>
            </a:endParaRPr>
          </a:p>
          <a:p>
            <a:pPr indent="0" lvl="0" marL="0" rtl="0" algn="l">
              <a:spcBef>
                <a:spcPts val="1600"/>
              </a:spcBef>
              <a:spcAft>
                <a:spcPts val="0"/>
              </a:spcAft>
              <a:buNone/>
            </a:pPr>
            <a:r>
              <a:rPr lang="en"/>
              <a:t>This Angel gave him specific knowledge needed to then administer truth to his people. Just as the Angel gave knowledge to Adam and helped bring Adam to receive the Holy Ghost and be able to prophesy of all things. </a:t>
            </a:r>
            <a:endParaRPr/>
          </a:p>
          <a:p>
            <a:pPr indent="0" lvl="0" marL="0" rtl="0" algn="l">
              <a:spcBef>
                <a:spcPts val="1600"/>
              </a:spcBef>
              <a:spcAft>
                <a:spcPts val="0"/>
              </a:spcAft>
              <a:buNone/>
            </a:pPr>
            <a:r>
              <a:rPr lang="en">
                <a:solidFill>
                  <a:srgbClr val="FF0000"/>
                </a:solidFill>
              </a:rPr>
              <a:t>- Pattern: </a:t>
            </a:r>
            <a:r>
              <a:rPr lang="en"/>
              <a:t> </a:t>
            </a:r>
            <a:r>
              <a:rPr b="1" lang="en" sz="1200">
                <a:solidFill>
                  <a:schemeClr val="dk1"/>
                </a:solidFill>
                <a:highlight>
                  <a:srgbClr val="FFFFFF"/>
                </a:highlight>
                <a:latin typeface="Times New Roman"/>
                <a:ea typeface="Times New Roman"/>
                <a:cs typeface="Times New Roman"/>
                <a:sym typeface="Times New Roman"/>
              </a:rPr>
              <a:t>Moses 5:58 </a:t>
            </a:r>
            <a:r>
              <a:rPr lang="en" sz="1550">
                <a:solidFill>
                  <a:schemeClr val="dk1"/>
                </a:solidFill>
                <a:highlight>
                  <a:srgbClr val="FFFFFF"/>
                </a:highlight>
                <a:latin typeface="Times New Roman"/>
                <a:ea typeface="Times New Roman"/>
                <a:cs typeface="Times New Roman"/>
                <a:sym typeface="Times New Roman"/>
              </a:rPr>
              <a:t>And thus the </a:t>
            </a:r>
            <a:r>
              <a:rPr lang="en" sz="1550">
                <a:solidFill>
                  <a:schemeClr val="hlink"/>
                </a:solidFill>
                <a:highlight>
                  <a:srgbClr val="FFFFFF"/>
                </a:highlight>
                <a:uFill>
                  <a:noFill/>
                </a:uFill>
                <a:latin typeface="Times New Roman"/>
                <a:ea typeface="Times New Roman"/>
                <a:cs typeface="Times New Roman"/>
                <a:sym typeface="Times New Roman"/>
                <a:hlinkClick r:id="rId5"/>
              </a:rPr>
              <a:t>Gospel</a:t>
            </a:r>
            <a:r>
              <a:rPr lang="en" sz="1550">
                <a:solidFill>
                  <a:schemeClr val="dk1"/>
                </a:solidFill>
                <a:highlight>
                  <a:srgbClr val="FFFFFF"/>
                </a:highlight>
                <a:latin typeface="Times New Roman"/>
                <a:ea typeface="Times New Roman"/>
                <a:cs typeface="Times New Roman"/>
                <a:sym typeface="Times New Roman"/>
              </a:rPr>
              <a:t> began to be </a:t>
            </a:r>
            <a:r>
              <a:rPr lang="en" sz="1550">
                <a:solidFill>
                  <a:schemeClr val="hlink"/>
                </a:solidFill>
                <a:highlight>
                  <a:srgbClr val="FFFFFF"/>
                </a:highlight>
                <a:uFill>
                  <a:noFill/>
                </a:uFill>
                <a:latin typeface="Times New Roman"/>
                <a:ea typeface="Times New Roman"/>
                <a:cs typeface="Times New Roman"/>
                <a:sym typeface="Times New Roman"/>
                <a:hlinkClick r:id="rId6"/>
              </a:rPr>
              <a:t>preached</a:t>
            </a:r>
            <a:r>
              <a:rPr lang="en" sz="1550">
                <a:solidFill>
                  <a:schemeClr val="dk1"/>
                </a:solidFill>
                <a:highlight>
                  <a:srgbClr val="FFFFFF"/>
                </a:highlight>
                <a:latin typeface="Times New Roman"/>
                <a:ea typeface="Times New Roman"/>
                <a:cs typeface="Times New Roman"/>
                <a:sym typeface="Times New Roman"/>
              </a:rPr>
              <a:t>, from the beginning, being declared by </a:t>
            </a:r>
            <a:r>
              <a:rPr lang="en" sz="1550">
                <a:solidFill>
                  <a:schemeClr val="hlink"/>
                </a:solidFill>
                <a:highlight>
                  <a:srgbClr val="FFFFFF"/>
                </a:highlight>
                <a:uFill>
                  <a:noFill/>
                </a:uFill>
                <a:latin typeface="Times New Roman"/>
                <a:ea typeface="Times New Roman"/>
                <a:cs typeface="Times New Roman"/>
                <a:sym typeface="Times New Roman"/>
                <a:hlinkClick r:id="rId7"/>
              </a:rPr>
              <a:t>holy</a:t>
            </a:r>
            <a:r>
              <a:rPr lang="en" sz="1550">
                <a:solidFill>
                  <a:schemeClr val="dk1"/>
                </a:solidFill>
                <a:highlight>
                  <a:srgbClr val="FFFFFF"/>
                </a:highlight>
                <a:latin typeface="Times New Roman"/>
                <a:ea typeface="Times New Roman"/>
                <a:cs typeface="Times New Roman"/>
                <a:sym typeface="Times New Roman"/>
              </a:rPr>
              <a:t> </a:t>
            </a:r>
            <a:r>
              <a:rPr lang="en" sz="1550" u="sng">
                <a:solidFill>
                  <a:srgbClr val="FF0000"/>
                </a:solidFill>
                <a:highlight>
                  <a:srgbClr val="FFFFFF"/>
                </a:highlight>
                <a:latin typeface="Times New Roman"/>
                <a:ea typeface="Times New Roman"/>
                <a:cs typeface="Times New Roman"/>
                <a:sym typeface="Times New Roman"/>
                <a:hlinkClick r:id="rId8">
                  <a:extLst>
                    <a:ext uri="{A12FA001-AC4F-418D-AE19-62706E023703}">
                      <ahyp:hlinkClr val="tx"/>
                    </a:ext>
                  </a:extLst>
                </a:hlinkClick>
              </a:rPr>
              <a:t>angels</a:t>
            </a:r>
            <a:r>
              <a:rPr lang="en" sz="1550">
                <a:solidFill>
                  <a:srgbClr val="FF0000"/>
                </a:solidFill>
                <a:highlight>
                  <a:srgbClr val="FFFFFF"/>
                </a:highlight>
                <a:latin typeface="Times New Roman"/>
                <a:ea typeface="Times New Roman"/>
                <a:cs typeface="Times New Roman"/>
                <a:sym typeface="Times New Roman"/>
              </a:rPr>
              <a:t> </a:t>
            </a:r>
            <a:r>
              <a:rPr lang="en" sz="1550">
                <a:solidFill>
                  <a:schemeClr val="dk1"/>
                </a:solidFill>
                <a:highlight>
                  <a:srgbClr val="FFFFFF"/>
                </a:highlight>
                <a:latin typeface="Times New Roman"/>
                <a:ea typeface="Times New Roman"/>
                <a:cs typeface="Times New Roman"/>
                <a:sym typeface="Times New Roman"/>
              </a:rPr>
              <a:t>sent forth from the presence of God, and by his </a:t>
            </a:r>
            <a:r>
              <a:rPr lang="en" sz="1550" u="sng">
                <a:solidFill>
                  <a:srgbClr val="FF0000"/>
                </a:solidFill>
                <a:highlight>
                  <a:srgbClr val="FFFFFF"/>
                </a:highlight>
                <a:latin typeface="Times New Roman"/>
                <a:ea typeface="Times New Roman"/>
                <a:cs typeface="Times New Roman"/>
                <a:sym typeface="Times New Roman"/>
              </a:rPr>
              <a:t>own voice</a:t>
            </a:r>
            <a:r>
              <a:rPr lang="en" sz="1550">
                <a:solidFill>
                  <a:schemeClr val="dk1"/>
                </a:solidFill>
                <a:highlight>
                  <a:srgbClr val="FFFFFF"/>
                </a:highlight>
                <a:latin typeface="Times New Roman"/>
                <a:ea typeface="Times New Roman"/>
                <a:cs typeface="Times New Roman"/>
                <a:sym typeface="Times New Roman"/>
              </a:rPr>
              <a:t>, and by the gift of the </a:t>
            </a:r>
            <a:r>
              <a:rPr lang="en" sz="1550" u="sng">
                <a:solidFill>
                  <a:srgbClr val="FF0000"/>
                </a:solidFill>
                <a:highlight>
                  <a:srgbClr val="FFFFFF"/>
                </a:highlight>
                <a:latin typeface="Times New Roman"/>
                <a:ea typeface="Times New Roman"/>
                <a:cs typeface="Times New Roman"/>
                <a:sym typeface="Times New Roman"/>
              </a:rPr>
              <a:t>Holy Ghost</a:t>
            </a:r>
            <a:r>
              <a:rPr lang="en" sz="1550" u="sng">
                <a:solidFill>
                  <a:schemeClr val="dk1"/>
                </a:solidFill>
                <a:highlight>
                  <a:srgbClr val="FFFFFF"/>
                </a:highlight>
                <a:latin typeface="Times New Roman"/>
                <a:ea typeface="Times New Roman"/>
                <a:cs typeface="Times New Roman"/>
                <a:sym typeface="Times New Roman"/>
              </a:rPr>
              <a:t>.</a:t>
            </a:r>
            <a:endParaRPr sz="1550" u="sng">
              <a:solidFill>
                <a:schemeClr val="dk1"/>
              </a:solidFill>
              <a:highlight>
                <a:srgbClr val="FFFFFF"/>
              </a:highlight>
              <a:latin typeface="Times New Roman"/>
              <a:ea typeface="Times New Roman"/>
              <a:cs typeface="Times New Roman"/>
              <a:sym typeface="Times New Roman"/>
            </a:endParaRPr>
          </a:p>
          <a:p>
            <a:pPr indent="0" lvl="0" marL="0" rtl="0" algn="l">
              <a:spcBef>
                <a:spcPts val="160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0" y="-127975"/>
            <a:ext cx="4213800" cy="155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u="sng">
                <a:solidFill>
                  <a:srgbClr val="0000FF"/>
                </a:solidFill>
              </a:rPr>
              <a:t>True Baptism has two parts: Water and Fire</a:t>
            </a:r>
            <a:endParaRPr sz="1600" u="sng">
              <a:solidFill>
                <a:srgbClr val="0000FF"/>
              </a:solidFill>
            </a:endParaRPr>
          </a:p>
          <a:p>
            <a:pPr indent="0" lvl="0" marL="0" rtl="0" algn="l">
              <a:spcBef>
                <a:spcPts val="0"/>
              </a:spcBef>
              <a:spcAft>
                <a:spcPts val="0"/>
              </a:spcAft>
              <a:buNone/>
            </a:pPr>
            <a:r>
              <a:rPr lang="en" sz="1800"/>
              <a:t>-Water is the carnal outward expression</a:t>
            </a:r>
            <a:endParaRPr sz="1800"/>
          </a:p>
          <a:p>
            <a:pPr indent="0" lvl="0" marL="0" rtl="0" algn="l">
              <a:spcBef>
                <a:spcPts val="0"/>
              </a:spcBef>
              <a:spcAft>
                <a:spcPts val="0"/>
              </a:spcAft>
              <a:buNone/>
            </a:pPr>
            <a:r>
              <a:rPr lang="en" sz="1800"/>
              <a:t>-Baptism of Fire and of the Holy Ghost is the inward Spiritual redemption</a:t>
            </a:r>
            <a:endParaRPr sz="1800"/>
          </a:p>
          <a:p>
            <a:pPr indent="0" lvl="0" marL="0" rtl="0" algn="l">
              <a:lnSpc>
                <a:spcPct val="115000"/>
              </a:lnSpc>
              <a:spcBef>
                <a:spcPts val="0"/>
              </a:spcBef>
              <a:spcAft>
                <a:spcPts val="0"/>
              </a:spcAft>
              <a:buClr>
                <a:schemeClr val="dk1"/>
              </a:buClr>
              <a:buSzPts val="1100"/>
              <a:buFont typeface="Arial"/>
              <a:buNone/>
            </a:pPr>
            <a:r>
              <a:rPr b="1" lang="en" sz="1000">
                <a:solidFill>
                  <a:srgbClr val="000000"/>
                </a:solidFill>
                <a:highlight>
                  <a:srgbClr val="FFFFFF"/>
                </a:highlight>
                <a:latin typeface="Times New Roman"/>
                <a:ea typeface="Times New Roman"/>
                <a:cs typeface="Times New Roman"/>
                <a:sym typeface="Times New Roman"/>
              </a:rPr>
              <a:t>Moses 6:60 </a:t>
            </a:r>
            <a:r>
              <a:rPr lang="en" sz="1000">
                <a:solidFill>
                  <a:srgbClr val="000000"/>
                </a:solidFill>
                <a:highlight>
                  <a:srgbClr val="FFFFFF"/>
                </a:highlight>
                <a:latin typeface="Times New Roman"/>
                <a:ea typeface="Times New Roman"/>
                <a:cs typeface="Times New Roman"/>
                <a:sym typeface="Times New Roman"/>
              </a:rPr>
              <a:t>For by the </a:t>
            </a:r>
            <a:r>
              <a:rPr baseline="30000" i="1" lang="en" sz="1000">
                <a:solidFill>
                  <a:srgbClr val="000000"/>
                </a:solidFill>
                <a:highlight>
                  <a:srgbClr val="FFFFFF"/>
                </a:highlight>
                <a:uFill>
                  <a:noFill/>
                </a:uFill>
                <a:latin typeface="Times New Roman"/>
                <a:ea typeface="Times New Roman"/>
                <a:cs typeface="Times New Roman"/>
                <a:sym typeface="Times New Roman"/>
                <a:hlinkClick r:id="rId3">
                  <a:extLst>
                    <a:ext uri="{A12FA001-AC4F-418D-AE19-62706E023703}">
                      <ahyp:hlinkClr val="tx"/>
                    </a:ext>
                  </a:extLst>
                </a:hlinkClick>
              </a:rPr>
              <a:t>a</a:t>
            </a:r>
            <a:r>
              <a:rPr lang="en" sz="1000">
                <a:solidFill>
                  <a:srgbClr val="000000"/>
                </a:solidFill>
                <a:highlight>
                  <a:srgbClr val="FFFFFF"/>
                </a:highlight>
                <a:uFill>
                  <a:noFill/>
                </a:uFill>
                <a:latin typeface="Times New Roman"/>
                <a:ea typeface="Times New Roman"/>
                <a:cs typeface="Times New Roman"/>
                <a:sym typeface="Times New Roman"/>
                <a:hlinkClick r:id="rId4">
                  <a:extLst>
                    <a:ext uri="{A12FA001-AC4F-418D-AE19-62706E023703}">
                      <ahyp:hlinkClr val="tx"/>
                    </a:ext>
                  </a:extLst>
                </a:hlinkClick>
              </a:rPr>
              <a:t>water</a:t>
            </a:r>
            <a:r>
              <a:rPr lang="en" sz="1000">
                <a:solidFill>
                  <a:srgbClr val="000000"/>
                </a:solidFill>
                <a:highlight>
                  <a:srgbClr val="FFFFFF"/>
                </a:highlight>
                <a:latin typeface="Times New Roman"/>
                <a:ea typeface="Times New Roman"/>
                <a:cs typeface="Times New Roman"/>
                <a:sym typeface="Times New Roman"/>
              </a:rPr>
              <a:t> ye keep the commandment; by the Spirit ye are </a:t>
            </a:r>
            <a:r>
              <a:rPr baseline="30000" i="1" lang="en" sz="1000">
                <a:solidFill>
                  <a:srgbClr val="000000"/>
                </a:solidFill>
                <a:highlight>
                  <a:srgbClr val="FFFFFF"/>
                </a:highlight>
                <a:uFill>
                  <a:noFill/>
                </a:uFill>
                <a:latin typeface="Times New Roman"/>
                <a:ea typeface="Times New Roman"/>
                <a:cs typeface="Times New Roman"/>
                <a:sym typeface="Times New Roman"/>
                <a:hlinkClick r:id="rId5">
                  <a:extLst>
                    <a:ext uri="{A12FA001-AC4F-418D-AE19-62706E023703}">
                      <ahyp:hlinkClr val="tx"/>
                    </a:ext>
                  </a:extLst>
                </a:hlinkClick>
              </a:rPr>
              <a:t>b</a:t>
            </a:r>
            <a:r>
              <a:rPr lang="en" sz="1000">
                <a:solidFill>
                  <a:srgbClr val="000000"/>
                </a:solidFill>
                <a:highlight>
                  <a:srgbClr val="FFFFFF"/>
                </a:highlight>
                <a:uFill>
                  <a:noFill/>
                </a:uFill>
                <a:latin typeface="Times New Roman"/>
                <a:ea typeface="Times New Roman"/>
                <a:cs typeface="Times New Roman"/>
                <a:sym typeface="Times New Roman"/>
                <a:hlinkClick r:id="rId6">
                  <a:extLst>
                    <a:ext uri="{A12FA001-AC4F-418D-AE19-62706E023703}">
                      <ahyp:hlinkClr val="tx"/>
                    </a:ext>
                  </a:extLst>
                </a:hlinkClick>
              </a:rPr>
              <a:t>justified</a:t>
            </a:r>
            <a:r>
              <a:rPr lang="en" sz="1000">
                <a:solidFill>
                  <a:srgbClr val="000000"/>
                </a:solidFill>
                <a:highlight>
                  <a:srgbClr val="FFFFFF"/>
                </a:highlight>
                <a:latin typeface="Times New Roman"/>
                <a:ea typeface="Times New Roman"/>
                <a:cs typeface="Times New Roman"/>
                <a:sym typeface="Times New Roman"/>
              </a:rPr>
              <a:t>, and by the </a:t>
            </a:r>
            <a:r>
              <a:rPr baseline="30000" i="1" lang="en" sz="1000">
                <a:solidFill>
                  <a:srgbClr val="000000"/>
                </a:solidFill>
                <a:highlight>
                  <a:srgbClr val="FFFFFF"/>
                </a:highlight>
                <a:uFill>
                  <a:noFill/>
                </a:uFill>
                <a:latin typeface="Times New Roman"/>
                <a:ea typeface="Times New Roman"/>
                <a:cs typeface="Times New Roman"/>
                <a:sym typeface="Times New Roman"/>
                <a:hlinkClick r:id="rId7">
                  <a:extLst>
                    <a:ext uri="{A12FA001-AC4F-418D-AE19-62706E023703}">
                      <ahyp:hlinkClr val="tx"/>
                    </a:ext>
                  </a:extLst>
                </a:hlinkClick>
              </a:rPr>
              <a:t>c</a:t>
            </a:r>
            <a:r>
              <a:rPr lang="en" sz="1000">
                <a:solidFill>
                  <a:srgbClr val="000000"/>
                </a:solidFill>
                <a:highlight>
                  <a:srgbClr val="FFFFFF"/>
                </a:highlight>
                <a:uFill>
                  <a:noFill/>
                </a:uFill>
                <a:latin typeface="Times New Roman"/>
                <a:ea typeface="Times New Roman"/>
                <a:cs typeface="Times New Roman"/>
                <a:sym typeface="Times New Roman"/>
                <a:hlinkClick r:id="rId8">
                  <a:extLst>
                    <a:ext uri="{A12FA001-AC4F-418D-AE19-62706E023703}">
                      <ahyp:hlinkClr val="tx"/>
                    </a:ext>
                  </a:extLst>
                </a:hlinkClick>
              </a:rPr>
              <a:t>blood</a:t>
            </a:r>
            <a:r>
              <a:rPr lang="en" sz="1000">
                <a:solidFill>
                  <a:srgbClr val="000000"/>
                </a:solidFill>
                <a:highlight>
                  <a:srgbClr val="FFFFFF"/>
                </a:highlight>
                <a:latin typeface="Times New Roman"/>
                <a:ea typeface="Times New Roman"/>
                <a:cs typeface="Times New Roman"/>
                <a:sym typeface="Times New Roman"/>
              </a:rPr>
              <a:t> ye are </a:t>
            </a:r>
            <a:r>
              <a:rPr baseline="30000" i="1" lang="en" sz="1000">
                <a:solidFill>
                  <a:srgbClr val="000000"/>
                </a:solidFill>
                <a:highlight>
                  <a:srgbClr val="FFFFFF"/>
                </a:highlight>
                <a:uFill>
                  <a:noFill/>
                </a:uFill>
                <a:latin typeface="Times New Roman"/>
                <a:ea typeface="Times New Roman"/>
                <a:cs typeface="Times New Roman"/>
                <a:sym typeface="Times New Roman"/>
                <a:hlinkClick r:id="rId9">
                  <a:extLst>
                    <a:ext uri="{A12FA001-AC4F-418D-AE19-62706E023703}">
                      <ahyp:hlinkClr val="tx"/>
                    </a:ext>
                  </a:extLst>
                </a:hlinkClick>
              </a:rPr>
              <a:t>d</a:t>
            </a:r>
            <a:r>
              <a:rPr lang="en" sz="1000">
                <a:solidFill>
                  <a:srgbClr val="000000"/>
                </a:solidFill>
                <a:highlight>
                  <a:srgbClr val="FFFFFF"/>
                </a:highlight>
                <a:uFill>
                  <a:noFill/>
                </a:uFill>
                <a:latin typeface="Times New Roman"/>
                <a:ea typeface="Times New Roman"/>
                <a:cs typeface="Times New Roman"/>
                <a:sym typeface="Times New Roman"/>
                <a:hlinkClick r:id="rId10">
                  <a:extLst>
                    <a:ext uri="{A12FA001-AC4F-418D-AE19-62706E023703}">
                      <ahyp:hlinkClr val="tx"/>
                    </a:ext>
                  </a:extLst>
                </a:hlinkClick>
              </a:rPr>
              <a:t>sanctified</a:t>
            </a:r>
            <a:r>
              <a:rPr lang="en" sz="1000">
                <a:solidFill>
                  <a:srgbClr val="000000"/>
                </a:solidFill>
                <a:highlight>
                  <a:srgbClr val="FFFFFF"/>
                </a:highlight>
                <a:latin typeface="Times New Roman"/>
                <a:ea typeface="Times New Roman"/>
                <a:cs typeface="Times New Roman"/>
                <a:sym typeface="Times New Roman"/>
              </a:rPr>
              <a:t>;</a:t>
            </a:r>
            <a:endParaRPr sz="1000">
              <a:solidFill>
                <a:srgbClr val="000000"/>
              </a:solidFill>
              <a:highlight>
                <a:srgbClr val="FFFFFF"/>
              </a:highlight>
              <a:latin typeface="Times New Roman"/>
              <a:ea typeface="Times New Roman"/>
              <a:cs typeface="Times New Roman"/>
              <a:sym typeface="Times New Roman"/>
            </a:endParaRPr>
          </a:p>
          <a:p>
            <a:pPr indent="0" lvl="0" marL="0" rtl="0" algn="l">
              <a:spcBef>
                <a:spcPts val="1600"/>
              </a:spcBef>
              <a:spcAft>
                <a:spcPts val="0"/>
              </a:spcAft>
              <a:buNone/>
            </a:pPr>
            <a:r>
              <a:t/>
            </a:r>
            <a:endParaRPr sz="1800"/>
          </a:p>
          <a:p>
            <a:pPr indent="0" lvl="0" marL="0" rtl="0" algn="l">
              <a:spcBef>
                <a:spcPts val="0"/>
              </a:spcBef>
              <a:spcAft>
                <a:spcPts val="0"/>
              </a:spcAft>
              <a:buNone/>
            </a:pPr>
            <a:r>
              <a:t/>
            </a:r>
            <a:endParaRPr/>
          </a:p>
        </p:txBody>
      </p:sp>
      <p:sp>
        <p:nvSpPr>
          <p:cNvPr id="62" name="Google Shape;62;p14"/>
          <p:cNvSpPr txBox="1"/>
          <p:nvPr>
            <p:ph idx="1" type="body"/>
          </p:nvPr>
        </p:nvSpPr>
        <p:spPr>
          <a:xfrm>
            <a:off x="0" y="1588550"/>
            <a:ext cx="3999900" cy="420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t>Joseph Smith Taught:</a:t>
            </a:r>
            <a:endParaRPr b="1" u="sng"/>
          </a:p>
          <a:p>
            <a:pPr indent="0" lvl="0" marL="0" rtl="0" algn="l">
              <a:spcBef>
                <a:spcPts val="1600"/>
              </a:spcBef>
              <a:spcAft>
                <a:spcPts val="0"/>
              </a:spcAft>
              <a:buNone/>
            </a:pPr>
            <a:r>
              <a:rPr lang="en" sz="1350">
                <a:solidFill>
                  <a:srgbClr val="000000"/>
                </a:solidFill>
                <a:highlight>
                  <a:srgbClr val="FFFFFF"/>
                </a:highlight>
                <a:latin typeface="Roboto"/>
                <a:ea typeface="Roboto"/>
                <a:cs typeface="Roboto"/>
                <a:sym typeface="Roboto"/>
              </a:rPr>
              <a:t>“You </a:t>
            </a:r>
            <a:r>
              <a:rPr b="1" lang="en" sz="1350">
                <a:solidFill>
                  <a:srgbClr val="000000"/>
                </a:solidFill>
                <a:highlight>
                  <a:srgbClr val="FFFFFF"/>
                </a:highlight>
                <a:latin typeface="Roboto"/>
                <a:ea typeface="Roboto"/>
                <a:cs typeface="Roboto"/>
                <a:sym typeface="Roboto"/>
              </a:rPr>
              <a:t>might</a:t>
            </a:r>
            <a:r>
              <a:rPr lang="en" sz="1350">
                <a:solidFill>
                  <a:srgbClr val="000000"/>
                </a:solidFill>
                <a:highlight>
                  <a:srgbClr val="FFFFFF"/>
                </a:highlight>
                <a:latin typeface="Roboto"/>
                <a:ea typeface="Roboto"/>
                <a:cs typeface="Roboto"/>
                <a:sym typeface="Roboto"/>
              </a:rPr>
              <a:t> </a:t>
            </a:r>
            <a:r>
              <a:rPr b="1" lang="en" sz="1350">
                <a:solidFill>
                  <a:srgbClr val="000000"/>
                </a:solidFill>
                <a:highlight>
                  <a:srgbClr val="FFFFFF"/>
                </a:highlight>
                <a:latin typeface="Roboto"/>
                <a:ea typeface="Roboto"/>
                <a:cs typeface="Roboto"/>
                <a:sym typeface="Roboto"/>
              </a:rPr>
              <a:t>as</a:t>
            </a:r>
            <a:r>
              <a:rPr lang="en" sz="1350">
                <a:solidFill>
                  <a:srgbClr val="000000"/>
                </a:solidFill>
                <a:highlight>
                  <a:srgbClr val="FFFFFF"/>
                </a:highlight>
                <a:latin typeface="Roboto"/>
                <a:ea typeface="Roboto"/>
                <a:cs typeface="Roboto"/>
                <a:sym typeface="Roboto"/>
              </a:rPr>
              <a:t> </a:t>
            </a:r>
            <a:r>
              <a:rPr b="1" lang="en" sz="1350">
                <a:solidFill>
                  <a:srgbClr val="000000"/>
                </a:solidFill>
                <a:highlight>
                  <a:srgbClr val="FFFFFF"/>
                </a:highlight>
                <a:latin typeface="Roboto"/>
                <a:ea typeface="Roboto"/>
                <a:cs typeface="Roboto"/>
                <a:sym typeface="Roboto"/>
              </a:rPr>
              <a:t>well</a:t>
            </a:r>
            <a:r>
              <a:rPr lang="en" sz="1350">
                <a:solidFill>
                  <a:srgbClr val="000000"/>
                </a:solidFill>
                <a:highlight>
                  <a:srgbClr val="FFFFFF"/>
                </a:highlight>
                <a:latin typeface="Roboto"/>
                <a:ea typeface="Roboto"/>
                <a:cs typeface="Roboto"/>
                <a:sym typeface="Roboto"/>
              </a:rPr>
              <a:t> </a:t>
            </a:r>
            <a:r>
              <a:rPr b="1" lang="en" sz="1350">
                <a:solidFill>
                  <a:srgbClr val="000000"/>
                </a:solidFill>
                <a:highlight>
                  <a:srgbClr val="FFFFFF"/>
                </a:highlight>
                <a:latin typeface="Roboto"/>
                <a:ea typeface="Roboto"/>
                <a:cs typeface="Roboto"/>
                <a:sym typeface="Roboto"/>
              </a:rPr>
              <a:t>baptize</a:t>
            </a:r>
            <a:r>
              <a:rPr lang="en" sz="1350">
                <a:solidFill>
                  <a:srgbClr val="000000"/>
                </a:solidFill>
                <a:highlight>
                  <a:srgbClr val="FFFFFF"/>
                </a:highlight>
                <a:latin typeface="Roboto"/>
                <a:ea typeface="Roboto"/>
                <a:cs typeface="Roboto"/>
                <a:sym typeface="Roboto"/>
              </a:rPr>
              <a:t> </a:t>
            </a:r>
            <a:r>
              <a:rPr b="1" lang="en" sz="1350">
                <a:solidFill>
                  <a:srgbClr val="000000"/>
                </a:solidFill>
                <a:highlight>
                  <a:srgbClr val="FFFFFF"/>
                </a:highlight>
                <a:latin typeface="Roboto"/>
                <a:ea typeface="Roboto"/>
                <a:cs typeface="Roboto"/>
                <a:sym typeface="Roboto"/>
              </a:rPr>
              <a:t>a</a:t>
            </a:r>
            <a:r>
              <a:rPr lang="en" sz="1350">
                <a:solidFill>
                  <a:srgbClr val="000000"/>
                </a:solidFill>
                <a:highlight>
                  <a:srgbClr val="FFFFFF"/>
                </a:highlight>
                <a:latin typeface="Roboto"/>
                <a:ea typeface="Roboto"/>
                <a:cs typeface="Roboto"/>
                <a:sym typeface="Roboto"/>
              </a:rPr>
              <a:t> </a:t>
            </a:r>
            <a:r>
              <a:rPr b="1" lang="en" sz="1350">
                <a:solidFill>
                  <a:srgbClr val="000000"/>
                </a:solidFill>
                <a:highlight>
                  <a:srgbClr val="FFFFFF"/>
                </a:highlight>
                <a:latin typeface="Roboto"/>
                <a:ea typeface="Roboto"/>
                <a:cs typeface="Roboto"/>
                <a:sym typeface="Roboto"/>
              </a:rPr>
              <a:t>bag</a:t>
            </a:r>
            <a:r>
              <a:rPr lang="en" sz="1350">
                <a:solidFill>
                  <a:srgbClr val="000000"/>
                </a:solidFill>
                <a:highlight>
                  <a:srgbClr val="FFFFFF"/>
                </a:highlight>
                <a:latin typeface="Roboto"/>
                <a:ea typeface="Roboto"/>
                <a:cs typeface="Roboto"/>
                <a:sym typeface="Roboto"/>
              </a:rPr>
              <a:t> </a:t>
            </a:r>
            <a:r>
              <a:rPr b="1" lang="en" sz="1350">
                <a:solidFill>
                  <a:srgbClr val="000000"/>
                </a:solidFill>
                <a:highlight>
                  <a:srgbClr val="FFFFFF"/>
                </a:highlight>
                <a:latin typeface="Roboto"/>
                <a:ea typeface="Roboto"/>
                <a:cs typeface="Roboto"/>
                <a:sym typeface="Roboto"/>
              </a:rPr>
              <a:t>of</a:t>
            </a:r>
            <a:r>
              <a:rPr lang="en" sz="1350">
                <a:solidFill>
                  <a:srgbClr val="000000"/>
                </a:solidFill>
                <a:highlight>
                  <a:srgbClr val="FFFFFF"/>
                </a:highlight>
                <a:latin typeface="Roboto"/>
                <a:ea typeface="Roboto"/>
                <a:cs typeface="Roboto"/>
                <a:sym typeface="Roboto"/>
              </a:rPr>
              <a:t> </a:t>
            </a:r>
            <a:r>
              <a:rPr b="1" lang="en" sz="1350">
                <a:solidFill>
                  <a:srgbClr val="000000"/>
                </a:solidFill>
                <a:highlight>
                  <a:srgbClr val="FFFFFF"/>
                </a:highlight>
                <a:latin typeface="Roboto"/>
                <a:ea typeface="Roboto"/>
                <a:cs typeface="Roboto"/>
                <a:sym typeface="Roboto"/>
              </a:rPr>
              <a:t>sand</a:t>
            </a:r>
            <a:r>
              <a:rPr lang="en" sz="1350">
                <a:solidFill>
                  <a:srgbClr val="000000"/>
                </a:solidFill>
                <a:highlight>
                  <a:srgbClr val="FFFFFF"/>
                </a:highlight>
                <a:latin typeface="Roboto"/>
                <a:ea typeface="Roboto"/>
                <a:cs typeface="Roboto"/>
                <a:sym typeface="Roboto"/>
              </a:rPr>
              <a:t> </a:t>
            </a:r>
            <a:r>
              <a:rPr b="1" lang="en" sz="1350">
                <a:solidFill>
                  <a:srgbClr val="000000"/>
                </a:solidFill>
                <a:highlight>
                  <a:srgbClr val="FFFFFF"/>
                </a:highlight>
                <a:latin typeface="Roboto"/>
                <a:ea typeface="Roboto"/>
                <a:cs typeface="Roboto"/>
                <a:sym typeface="Roboto"/>
              </a:rPr>
              <a:t>as</a:t>
            </a:r>
            <a:r>
              <a:rPr lang="en" sz="1350">
                <a:solidFill>
                  <a:srgbClr val="000000"/>
                </a:solidFill>
                <a:highlight>
                  <a:srgbClr val="FFFFFF"/>
                </a:highlight>
                <a:latin typeface="Roboto"/>
                <a:ea typeface="Roboto"/>
                <a:cs typeface="Roboto"/>
                <a:sym typeface="Roboto"/>
              </a:rPr>
              <a:t> </a:t>
            </a:r>
            <a:r>
              <a:rPr b="1" lang="en" sz="1350">
                <a:solidFill>
                  <a:srgbClr val="000000"/>
                </a:solidFill>
                <a:highlight>
                  <a:srgbClr val="FFFFFF"/>
                </a:highlight>
                <a:latin typeface="Roboto"/>
                <a:ea typeface="Roboto"/>
                <a:cs typeface="Roboto"/>
                <a:sym typeface="Roboto"/>
              </a:rPr>
              <a:t>a</a:t>
            </a:r>
            <a:r>
              <a:rPr lang="en" sz="1350">
                <a:solidFill>
                  <a:srgbClr val="000000"/>
                </a:solidFill>
                <a:highlight>
                  <a:srgbClr val="FFFFFF"/>
                </a:highlight>
                <a:latin typeface="Roboto"/>
                <a:ea typeface="Roboto"/>
                <a:cs typeface="Roboto"/>
                <a:sym typeface="Roboto"/>
              </a:rPr>
              <a:t> </a:t>
            </a:r>
            <a:r>
              <a:rPr b="1" lang="en" sz="1350">
                <a:solidFill>
                  <a:srgbClr val="000000"/>
                </a:solidFill>
                <a:highlight>
                  <a:srgbClr val="FFFFFF"/>
                </a:highlight>
                <a:latin typeface="Roboto"/>
                <a:ea typeface="Roboto"/>
                <a:cs typeface="Roboto"/>
                <a:sym typeface="Roboto"/>
              </a:rPr>
              <a:t>man</a:t>
            </a:r>
            <a:r>
              <a:rPr lang="en" sz="1350">
                <a:solidFill>
                  <a:srgbClr val="000000"/>
                </a:solidFill>
                <a:highlight>
                  <a:srgbClr val="FFFFFF"/>
                </a:highlight>
                <a:latin typeface="Roboto"/>
                <a:ea typeface="Roboto"/>
                <a:cs typeface="Roboto"/>
                <a:sym typeface="Roboto"/>
              </a:rPr>
              <a:t>, if not done in view of the remission of sins and getting of the Holy Ghost. </a:t>
            </a:r>
            <a:r>
              <a:rPr b="1" lang="en" sz="1350">
                <a:solidFill>
                  <a:srgbClr val="000000"/>
                </a:solidFill>
                <a:highlight>
                  <a:srgbClr val="FFFFFF"/>
                </a:highlight>
                <a:uFill>
                  <a:noFill/>
                </a:uFill>
                <a:latin typeface="Roboto"/>
                <a:ea typeface="Roboto"/>
                <a:cs typeface="Roboto"/>
                <a:sym typeface="Roboto"/>
                <a:hlinkClick r:id="rId11">
                  <a:extLst>
                    <a:ext uri="{A12FA001-AC4F-418D-AE19-62706E023703}">
                      <ahyp:hlinkClr val="tx"/>
                    </a:ext>
                  </a:extLst>
                </a:hlinkClick>
              </a:rPr>
              <a:t>Baptism</a:t>
            </a:r>
            <a:r>
              <a:rPr lang="en" sz="1350">
                <a:solidFill>
                  <a:srgbClr val="000000"/>
                </a:solidFill>
                <a:highlight>
                  <a:srgbClr val="FFFFFF"/>
                </a:highlight>
                <a:latin typeface="Roboto"/>
                <a:ea typeface="Roboto"/>
                <a:cs typeface="Roboto"/>
                <a:sym typeface="Roboto"/>
              </a:rPr>
              <a:t> by water is but half a </a:t>
            </a:r>
            <a:r>
              <a:rPr b="1" lang="en" sz="1350">
                <a:solidFill>
                  <a:srgbClr val="000000"/>
                </a:solidFill>
                <a:highlight>
                  <a:srgbClr val="FFFFFF"/>
                </a:highlight>
                <a:latin typeface="Roboto"/>
                <a:ea typeface="Roboto"/>
                <a:cs typeface="Roboto"/>
                <a:sym typeface="Roboto"/>
              </a:rPr>
              <a:t>baptism</a:t>
            </a:r>
            <a:r>
              <a:rPr lang="en" sz="1350">
                <a:solidFill>
                  <a:srgbClr val="000000"/>
                </a:solidFill>
                <a:highlight>
                  <a:srgbClr val="FFFFFF"/>
                </a:highlight>
                <a:latin typeface="Roboto"/>
                <a:ea typeface="Roboto"/>
                <a:cs typeface="Roboto"/>
                <a:sym typeface="Roboto"/>
              </a:rPr>
              <a:t>, and is good for nothing without the other half﻿—that is, the </a:t>
            </a:r>
            <a:r>
              <a:rPr lang="en" sz="1350">
                <a:solidFill>
                  <a:srgbClr val="0000FF"/>
                </a:solidFill>
                <a:highlight>
                  <a:srgbClr val="FFFFFF"/>
                </a:highlight>
                <a:latin typeface="Roboto"/>
                <a:ea typeface="Roboto"/>
                <a:cs typeface="Roboto"/>
                <a:sym typeface="Roboto"/>
              </a:rPr>
              <a:t>baptism of the Holy Ghost</a:t>
            </a:r>
            <a:r>
              <a:rPr lang="en" sz="1350">
                <a:solidFill>
                  <a:srgbClr val="000000"/>
                </a:solidFill>
                <a:highlight>
                  <a:srgbClr val="FFFFFF"/>
                </a:highlight>
                <a:latin typeface="Roboto"/>
                <a:ea typeface="Roboto"/>
                <a:cs typeface="Roboto"/>
                <a:sym typeface="Roboto"/>
              </a:rPr>
              <a:t>” (History of the Church, 5:499)</a:t>
            </a:r>
            <a:endParaRPr sz="1350">
              <a:solidFill>
                <a:srgbClr val="000000"/>
              </a:solidFill>
              <a:highlight>
                <a:srgbClr val="FFFFFF"/>
              </a:highlight>
              <a:latin typeface="Roboto"/>
              <a:ea typeface="Roboto"/>
              <a:cs typeface="Roboto"/>
              <a:sym typeface="Roboto"/>
            </a:endParaRPr>
          </a:p>
          <a:p>
            <a:pPr indent="0" lvl="0" marL="0" rtl="0" algn="l">
              <a:spcBef>
                <a:spcPts val="1600"/>
              </a:spcBef>
              <a:spcAft>
                <a:spcPts val="1600"/>
              </a:spcAft>
              <a:buNone/>
            </a:pPr>
            <a:r>
              <a:rPr b="1" lang="en" sz="1000">
                <a:solidFill>
                  <a:schemeClr val="dk1"/>
                </a:solidFill>
                <a:highlight>
                  <a:srgbClr val="FFFFFF"/>
                </a:highlight>
                <a:latin typeface="Times New Roman"/>
                <a:ea typeface="Times New Roman"/>
                <a:cs typeface="Times New Roman"/>
                <a:sym typeface="Times New Roman"/>
              </a:rPr>
              <a:t>3 Nephi 19:9 </a:t>
            </a:r>
            <a:r>
              <a:rPr lang="en" sz="1200">
                <a:solidFill>
                  <a:srgbClr val="000000"/>
                </a:solidFill>
                <a:highlight>
                  <a:srgbClr val="FFFFFF"/>
                </a:highlight>
                <a:latin typeface="Times New Roman"/>
                <a:ea typeface="Times New Roman"/>
                <a:cs typeface="Times New Roman"/>
                <a:sym typeface="Times New Roman"/>
              </a:rPr>
              <a:t>And they did pray for that which they most desired; and they desired that the </a:t>
            </a:r>
            <a:r>
              <a:rPr lang="en" sz="1200">
                <a:solidFill>
                  <a:srgbClr val="000000"/>
                </a:solidFill>
                <a:highlight>
                  <a:srgbClr val="FFFFFF"/>
                </a:highlight>
                <a:uFill>
                  <a:noFill/>
                </a:uFill>
                <a:latin typeface="Times New Roman"/>
                <a:ea typeface="Times New Roman"/>
                <a:cs typeface="Times New Roman"/>
                <a:sym typeface="Times New Roman"/>
                <a:hlinkClick r:id="rId12">
                  <a:extLst>
                    <a:ext uri="{A12FA001-AC4F-418D-AE19-62706E023703}">
                      <ahyp:hlinkClr val="tx"/>
                    </a:ext>
                  </a:extLst>
                </a:hlinkClick>
              </a:rPr>
              <a:t>Holy Ghost</a:t>
            </a:r>
            <a:r>
              <a:rPr lang="en" sz="1200">
                <a:solidFill>
                  <a:srgbClr val="000000"/>
                </a:solidFill>
                <a:highlight>
                  <a:srgbClr val="FFFFFF"/>
                </a:highlight>
                <a:latin typeface="Times New Roman"/>
                <a:ea typeface="Times New Roman"/>
                <a:cs typeface="Times New Roman"/>
                <a:sym typeface="Times New Roman"/>
              </a:rPr>
              <a:t> should be given unto them.</a:t>
            </a:r>
            <a:r>
              <a:rPr b="1" lang="en" sz="1200">
                <a:solidFill>
                  <a:srgbClr val="000000"/>
                </a:solidFill>
                <a:highlight>
                  <a:srgbClr val="FFFFFF"/>
                </a:highlight>
                <a:latin typeface="Times New Roman"/>
                <a:ea typeface="Times New Roman"/>
                <a:cs typeface="Times New Roman"/>
                <a:sym typeface="Times New Roman"/>
              </a:rPr>
              <a:t>13 </a:t>
            </a:r>
            <a:r>
              <a:rPr lang="en" sz="1200">
                <a:solidFill>
                  <a:srgbClr val="000000"/>
                </a:solidFill>
                <a:highlight>
                  <a:srgbClr val="FFFFFF"/>
                </a:highlight>
                <a:latin typeface="Times New Roman"/>
                <a:ea typeface="Times New Roman"/>
                <a:cs typeface="Times New Roman"/>
                <a:sym typeface="Times New Roman"/>
              </a:rPr>
              <a:t>And it came to pass when they were all baptized and had come </a:t>
            </a:r>
            <a:r>
              <a:rPr lang="en" sz="1200">
                <a:solidFill>
                  <a:srgbClr val="000000"/>
                </a:solidFill>
                <a:highlight>
                  <a:srgbClr val="FFFFFF"/>
                </a:highlight>
                <a:uFill>
                  <a:noFill/>
                </a:uFill>
                <a:latin typeface="Times New Roman"/>
                <a:ea typeface="Times New Roman"/>
                <a:cs typeface="Times New Roman"/>
                <a:sym typeface="Times New Roman"/>
                <a:hlinkClick r:id="rId13">
                  <a:extLst>
                    <a:ext uri="{A12FA001-AC4F-418D-AE19-62706E023703}">
                      <ahyp:hlinkClr val="tx"/>
                    </a:ext>
                  </a:extLst>
                </a:hlinkClick>
              </a:rPr>
              <a:t>up</a:t>
            </a:r>
            <a:r>
              <a:rPr lang="en" sz="1200">
                <a:solidFill>
                  <a:srgbClr val="000000"/>
                </a:solidFill>
                <a:highlight>
                  <a:srgbClr val="FFFFFF"/>
                </a:highlight>
                <a:latin typeface="Times New Roman"/>
                <a:ea typeface="Times New Roman"/>
                <a:cs typeface="Times New Roman"/>
                <a:sym typeface="Times New Roman"/>
              </a:rPr>
              <a:t> out of the water, the </a:t>
            </a:r>
            <a:r>
              <a:rPr lang="en" sz="1200">
                <a:solidFill>
                  <a:srgbClr val="000000"/>
                </a:solidFill>
                <a:highlight>
                  <a:srgbClr val="FFFFFF"/>
                </a:highlight>
                <a:uFill>
                  <a:noFill/>
                </a:uFill>
                <a:latin typeface="Times New Roman"/>
                <a:ea typeface="Times New Roman"/>
                <a:cs typeface="Times New Roman"/>
                <a:sym typeface="Times New Roman"/>
                <a:hlinkClick r:id="rId14">
                  <a:extLst>
                    <a:ext uri="{A12FA001-AC4F-418D-AE19-62706E023703}">
                      <ahyp:hlinkClr val="tx"/>
                    </a:ext>
                  </a:extLst>
                </a:hlinkClick>
              </a:rPr>
              <a:t>Holy Ghost</a:t>
            </a:r>
            <a:r>
              <a:rPr lang="en" sz="1200">
                <a:solidFill>
                  <a:srgbClr val="000000"/>
                </a:solidFill>
                <a:highlight>
                  <a:srgbClr val="FFFFFF"/>
                </a:highlight>
                <a:latin typeface="Times New Roman"/>
                <a:ea typeface="Times New Roman"/>
                <a:cs typeface="Times New Roman"/>
                <a:sym typeface="Times New Roman"/>
              </a:rPr>
              <a:t> did fall upon them, and they were filled with the Holy Ghost and with fire.</a:t>
            </a:r>
            <a:endParaRPr sz="1200">
              <a:solidFill>
                <a:srgbClr val="000000"/>
              </a:solidFill>
            </a:endParaRPr>
          </a:p>
        </p:txBody>
      </p:sp>
      <p:sp>
        <p:nvSpPr>
          <p:cNvPr id="63" name="Google Shape;63;p14"/>
          <p:cNvSpPr txBox="1"/>
          <p:nvPr>
            <p:ph idx="2" type="body"/>
          </p:nvPr>
        </p:nvSpPr>
        <p:spPr>
          <a:xfrm>
            <a:off x="4074250" y="-127975"/>
            <a:ext cx="5144100" cy="520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Matt 3:11-</a:t>
            </a:r>
            <a:r>
              <a:rPr lang="en" sz="1200">
                <a:solidFill>
                  <a:srgbClr val="444444"/>
                </a:solidFill>
                <a:highlight>
                  <a:srgbClr val="FFFFFF"/>
                </a:highlight>
                <a:latin typeface="Roboto"/>
                <a:ea typeface="Roboto"/>
                <a:cs typeface="Roboto"/>
                <a:sym typeface="Roboto"/>
              </a:rPr>
              <a:t>“I indeed baptize you with water unto repentance, but…he shall baptize you with the</a:t>
            </a:r>
            <a:r>
              <a:rPr lang="en" sz="1200">
                <a:solidFill>
                  <a:srgbClr val="0000FF"/>
                </a:solidFill>
                <a:highlight>
                  <a:srgbClr val="FFFFFF"/>
                </a:highlight>
                <a:latin typeface="Roboto"/>
                <a:ea typeface="Roboto"/>
                <a:cs typeface="Roboto"/>
                <a:sym typeface="Roboto"/>
              </a:rPr>
              <a:t> Holy Ghost, and with fire</a:t>
            </a:r>
            <a:r>
              <a:rPr lang="en" sz="1200">
                <a:solidFill>
                  <a:srgbClr val="444444"/>
                </a:solidFill>
                <a:highlight>
                  <a:srgbClr val="FFFFFF"/>
                </a:highlight>
                <a:latin typeface="Roboto"/>
                <a:ea typeface="Roboto"/>
                <a:cs typeface="Roboto"/>
                <a:sym typeface="Roboto"/>
              </a:rPr>
              <a:t>” </a:t>
            </a:r>
            <a:endParaRPr sz="1200">
              <a:solidFill>
                <a:srgbClr val="444444"/>
              </a:solidFill>
              <a:highlight>
                <a:srgbClr val="FFFFFF"/>
              </a:highlight>
              <a:latin typeface="Roboto"/>
              <a:ea typeface="Roboto"/>
              <a:cs typeface="Roboto"/>
              <a:sym typeface="Roboto"/>
            </a:endParaRPr>
          </a:p>
          <a:p>
            <a:pPr indent="0" lvl="0" marL="0" rtl="0" algn="l">
              <a:spcBef>
                <a:spcPts val="1600"/>
              </a:spcBef>
              <a:spcAft>
                <a:spcPts val="0"/>
              </a:spcAft>
              <a:buNone/>
            </a:pPr>
            <a:r>
              <a:rPr lang="en" sz="1200">
                <a:solidFill>
                  <a:srgbClr val="444444"/>
                </a:solidFill>
                <a:highlight>
                  <a:srgbClr val="FFFFFF"/>
                </a:highlight>
                <a:latin typeface="Roboto"/>
                <a:ea typeface="Roboto"/>
                <a:cs typeface="Roboto"/>
                <a:sym typeface="Roboto"/>
              </a:rPr>
              <a:t>JST John 1:28 </a:t>
            </a:r>
            <a:r>
              <a:rPr lang="en" sz="1200">
                <a:solidFill>
                  <a:schemeClr val="dk1"/>
                </a:solidFill>
                <a:highlight>
                  <a:srgbClr val="FFFFFF"/>
                </a:highlight>
                <a:latin typeface="Times New Roman"/>
                <a:ea typeface="Times New Roman"/>
                <a:cs typeface="Times New Roman"/>
                <a:sym typeface="Times New Roman"/>
              </a:rPr>
              <a:t>He it is </a:t>
            </a:r>
            <a:r>
              <a:rPr i="1" lang="en" sz="1200">
                <a:solidFill>
                  <a:schemeClr val="dk1"/>
                </a:solidFill>
                <a:highlight>
                  <a:srgbClr val="FFFFFF"/>
                </a:highlight>
                <a:latin typeface="Times New Roman"/>
                <a:ea typeface="Times New Roman"/>
                <a:cs typeface="Times New Roman"/>
                <a:sym typeface="Times New Roman"/>
              </a:rPr>
              <a:t>of whom I bear record. He is that prophet, even Elias,</a:t>
            </a:r>
            <a:r>
              <a:rPr lang="en" sz="1200">
                <a:solidFill>
                  <a:schemeClr val="dk1"/>
                </a:solidFill>
                <a:highlight>
                  <a:srgbClr val="FFFFFF"/>
                </a:highlight>
                <a:latin typeface="Times New Roman"/>
                <a:ea typeface="Times New Roman"/>
                <a:cs typeface="Times New Roman"/>
                <a:sym typeface="Times New Roman"/>
              </a:rPr>
              <a:t> who, coming after me, is preferred before me, whose shoe’s latchet I am not worthy to unloose, </a:t>
            </a:r>
            <a:r>
              <a:rPr i="1" lang="en" sz="1200">
                <a:solidFill>
                  <a:schemeClr val="dk1"/>
                </a:solidFill>
                <a:highlight>
                  <a:srgbClr val="FFFFFF"/>
                </a:highlight>
                <a:latin typeface="Times New Roman"/>
                <a:ea typeface="Times New Roman"/>
                <a:cs typeface="Times New Roman"/>
                <a:sym typeface="Times New Roman"/>
              </a:rPr>
              <a:t>or whose place I am not able to fill; for he shall baptize, not only with water, </a:t>
            </a:r>
            <a:r>
              <a:rPr i="1" lang="en" sz="1200">
                <a:solidFill>
                  <a:srgbClr val="0000FF"/>
                </a:solidFill>
                <a:highlight>
                  <a:srgbClr val="FFFFFF"/>
                </a:highlight>
                <a:latin typeface="Times New Roman"/>
                <a:ea typeface="Times New Roman"/>
                <a:cs typeface="Times New Roman"/>
                <a:sym typeface="Times New Roman"/>
              </a:rPr>
              <a:t>but with fire, and with the Holy Ghost.</a:t>
            </a:r>
            <a:endParaRPr i="1" sz="1200">
              <a:solidFill>
                <a:srgbClr val="0000FF"/>
              </a:solidFill>
              <a:highlight>
                <a:srgbClr val="FFFFFF"/>
              </a:highlight>
              <a:latin typeface="Times New Roman"/>
              <a:ea typeface="Times New Roman"/>
              <a:cs typeface="Times New Roman"/>
              <a:sym typeface="Times New Roman"/>
            </a:endParaRPr>
          </a:p>
          <a:p>
            <a:pPr indent="0" lvl="0" marL="0" rtl="0" algn="l">
              <a:spcBef>
                <a:spcPts val="1600"/>
              </a:spcBef>
              <a:spcAft>
                <a:spcPts val="1600"/>
              </a:spcAft>
              <a:buClr>
                <a:schemeClr val="dk1"/>
              </a:buClr>
              <a:buSzPts val="1100"/>
              <a:buFont typeface="Arial"/>
              <a:buNone/>
            </a:pPr>
            <a:r>
              <a:rPr lang="en" sz="1200">
                <a:solidFill>
                  <a:schemeClr val="dk1"/>
                </a:solidFill>
                <a:highlight>
                  <a:srgbClr val="FFFFFF"/>
                </a:highlight>
                <a:latin typeface="Times New Roman"/>
                <a:ea typeface="Times New Roman"/>
                <a:cs typeface="Times New Roman"/>
                <a:sym typeface="Times New Roman"/>
              </a:rPr>
              <a:t>2 Nephi 31:13-14</a:t>
            </a:r>
            <a:r>
              <a:rPr b="1" lang="en" sz="1200">
                <a:solidFill>
                  <a:schemeClr val="dk1"/>
                </a:solidFill>
                <a:highlight>
                  <a:srgbClr val="FFFFFF"/>
                </a:highlight>
                <a:latin typeface="Times New Roman"/>
                <a:ea typeface="Times New Roman"/>
                <a:cs typeface="Times New Roman"/>
                <a:sym typeface="Times New Roman"/>
              </a:rPr>
              <a:t>  </a:t>
            </a:r>
            <a:r>
              <a:rPr lang="en" sz="1200">
                <a:solidFill>
                  <a:schemeClr val="dk1"/>
                </a:solidFill>
                <a:highlight>
                  <a:srgbClr val="FFFFFF"/>
                </a:highlight>
                <a:latin typeface="Times New Roman"/>
                <a:ea typeface="Times New Roman"/>
                <a:cs typeface="Times New Roman"/>
                <a:sym typeface="Times New Roman"/>
              </a:rPr>
              <a:t>Wherefore, my beloved brethren, I know that if ye shall </a:t>
            </a:r>
            <a:r>
              <a:rPr lang="en" sz="1200">
                <a:solidFill>
                  <a:schemeClr val="dk1"/>
                </a:solidFill>
                <a:highlight>
                  <a:srgbClr val="FFFFFF"/>
                </a:highlight>
                <a:uFill>
                  <a:noFill/>
                </a:uFill>
                <a:latin typeface="Times New Roman"/>
                <a:ea typeface="Times New Roman"/>
                <a:cs typeface="Times New Roman"/>
                <a:sym typeface="Times New Roman"/>
                <a:hlinkClick r:id="rId15">
                  <a:extLst>
                    <a:ext uri="{A12FA001-AC4F-418D-AE19-62706E023703}">
                      <ahyp:hlinkClr val="tx"/>
                    </a:ext>
                  </a:extLst>
                </a:hlinkClick>
              </a:rPr>
              <a:t>follow</a:t>
            </a:r>
            <a:r>
              <a:rPr lang="en" sz="1200">
                <a:solidFill>
                  <a:schemeClr val="dk1"/>
                </a:solidFill>
                <a:highlight>
                  <a:srgbClr val="FFFFFF"/>
                </a:highlight>
                <a:latin typeface="Times New Roman"/>
                <a:ea typeface="Times New Roman"/>
                <a:cs typeface="Times New Roman"/>
                <a:sym typeface="Times New Roman"/>
              </a:rPr>
              <a:t> the Son, with full purpose of heart, acting no </a:t>
            </a:r>
            <a:r>
              <a:rPr lang="en" sz="1200">
                <a:solidFill>
                  <a:schemeClr val="dk1"/>
                </a:solidFill>
                <a:highlight>
                  <a:srgbClr val="FFFFFF"/>
                </a:highlight>
                <a:uFill>
                  <a:noFill/>
                </a:uFill>
                <a:latin typeface="Times New Roman"/>
                <a:ea typeface="Times New Roman"/>
                <a:cs typeface="Times New Roman"/>
                <a:sym typeface="Times New Roman"/>
                <a:hlinkClick r:id="rId16">
                  <a:extLst>
                    <a:ext uri="{A12FA001-AC4F-418D-AE19-62706E023703}">
                      <ahyp:hlinkClr val="tx"/>
                    </a:ext>
                  </a:extLst>
                </a:hlinkClick>
              </a:rPr>
              <a:t>hypocrisy</a:t>
            </a:r>
            <a:r>
              <a:rPr lang="en" sz="1200">
                <a:solidFill>
                  <a:schemeClr val="dk1"/>
                </a:solidFill>
                <a:highlight>
                  <a:srgbClr val="FFFFFF"/>
                </a:highlight>
                <a:latin typeface="Times New Roman"/>
                <a:ea typeface="Times New Roman"/>
                <a:cs typeface="Times New Roman"/>
                <a:sym typeface="Times New Roman"/>
              </a:rPr>
              <a:t> and no deception before God, but with real </a:t>
            </a:r>
            <a:r>
              <a:rPr lang="en" sz="1200">
                <a:solidFill>
                  <a:schemeClr val="dk1"/>
                </a:solidFill>
                <a:highlight>
                  <a:srgbClr val="FFFFFF"/>
                </a:highlight>
                <a:uFill>
                  <a:noFill/>
                </a:uFill>
                <a:latin typeface="Times New Roman"/>
                <a:ea typeface="Times New Roman"/>
                <a:cs typeface="Times New Roman"/>
                <a:sym typeface="Times New Roman"/>
                <a:hlinkClick r:id="rId17">
                  <a:extLst>
                    <a:ext uri="{A12FA001-AC4F-418D-AE19-62706E023703}">
                      <ahyp:hlinkClr val="tx"/>
                    </a:ext>
                  </a:extLst>
                </a:hlinkClick>
              </a:rPr>
              <a:t>intent</a:t>
            </a:r>
            <a:r>
              <a:rPr lang="en" sz="1200">
                <a:solidFill>
                  <a:schemeClr val="dk1"/>
                </a:solidFill>
                <a:highlight>
                  <a:srgbClr val="FFFFFF"/>
                </a:highlight>
                <a:latin typeface="Times New Roman"/>
                <a:ea typeface="Times New Roman"/>
                <a:cs typeface="Times New Roman"/>
                <a:sym typeface="Times New Roman"/>
              </a:rPr>
              <a:t>, repenting of your sins, witnessing unto the Father that ye are </a:t>
            </a:r>
            <a:r>
              <a:rPr lang="en" sz="1200">
                <a:solidFill>
                  <a:schemeClr val="dk1"/>
                </a:solidFill>
                <a:highlight>
                  <a:srgbClr val="FFFFFF"/>
                </a:highlight>
                <a:uFill>
                  <a:noFill/>
                </a:uFill>
                <a:latin typeface="Times New Roman"/>
                <a:ea typeface="Times New Roman"/>
                <a:cs typeface="Times New Roman"/>
                <a:sym typeface="Times New Roman"/>
                <a:hlinkClick r:id="rId18">
                  <a:extLst>
                    <a:ext uri="{A12FA001-AC4F-418D-AE19-62706E023703}">
                      <ahyp:hlinkClr val="tx"/>
                    </a:ext>
                  </a:extLst>
                </a:hlinkClick>
              </a:rPr>
              <a:t>willing</a:t>
            </a:r>
            <a:r>
              <a:rPr lang="en" sz="1200">
                <a:solidFill>
                  <a:schemeClr val="dk1"/>
                </a:solidFill>
                <a:highlight>
                  <a:srgbClr val="FFFFFF"/>
                </a:highlight>
                <a:latin typeface="Times New Roman"/>
                <a:ea typeface="Times New Roman"/>
                <a:cs typeface="Times New Roman"/>
                <a:sym typeface="Times New Roman"/>
              </a:rPr>
              <a:t> to take upon you the </a:t>
            </a:r>
            <a:r>
              <a:rPr lang="en" sz="1200">
                <a:solidFill>
                  <a:schemeClr val="dk1"/>
                </a:solidFill>
                <a:highlight>
                  <a:srgbClr val="FFFFFF"/>
                </a:highlight>
                <a:uFill>
                  <a:noFill/>
                </a:uFill>
                <a:latin typeface="Times New Roman"/>
                <a:ea typeface="Times New Roman"/>
                <a:cs typeface="Times New Roman"/>
                <a:sym typeface="Times New Roman"/>
                <a:hlinkClick r:id="rId19">
                  <a:extLst>
                    <a:ext uri="{A12FA001-AC4F-418D-AE19-62706E023703}">
                      <ahyp:hlinkClr val="tx"/>
                    </a:ext>
                  </a:extLst>
                </a:hlinkClick>
              </a:rPr>
              <a:t>name</a:t>
            </a:r>
            <a:r>
              <a:rPr lang="en" sz="1200">
                <a:solidFill>
                  <a:schemeClr val="dk1"/>
                </a:solidFill>
                <a:highlight>
                  <a:srgbClr val="FFFFFF"/>
                </a:highlight>
                <a:latin typeface="Times New Roman"/>
                <a:ea typeface="Times New Roman"/>
                <a:cs typeface="Times New Roman"/>
                <a:sym typeface="Times New Roman"/>
              </a:rPr>
              <a:t> of Christ, by </a:t>
            </a:r>
            <a:r>
              <a:rPr lang="en" sz="1200">
                <a:solidFill>
                  <a:schemeClr val="dk1"/>
                </a:solidFill>
                <a:highlight>
                  <a:srgbClr val="FFFFFF"/>
                </a:highlight>
                <a:uFill>
                  <a:noFill/>
                </a:uFill>
                <a:latin typeface="Times New Roman"/>
                <a:ea typeface="Times New Roman"/>
                <a:cs typeface="Times New Roman"/>
                <a:sym typeface="Times New Roman"/>
                <a:hlinkClick r:id="rId20">
                  <a:extLst>
                    <a:ext uri="{A12FA001-AC4F-418D-AE19-62706E023703}">
                      <ahyp:hlinkClr val="tx"/>
                    </a:ext>
                  </a:extLst>
                </a:hlinkClick>
              </a:rPr>
              <a:t>baptism</a:t>
            </a:r>
            <a:r>
              <a:rPr lang="en" sz="1200">
                <a:solidFill>
                  <a:schemeClr val="dk1"/>
                </a:solidFill>
                <a:highlight>
                  <a:srgbClr val="FFFFFF"/>
                </a:highlight>
                <a:latin typeface="Times New Roman"/>
                <a:ea typeface="Times New Roman"/>
                <a:cs typeface="Times New Roman"/>
                <a:sym typeface="Times New Roman"/>
              </a:rPr>
              <a:t>—yea, by following your Lord and your Savior down into the water, according to his word, behold, </a:t>
            </a:r>
            <a:r>
              <a:rPr lang="en" sz="1200">
                <a:solidFill>
                  <a:srgbClr val="0000FF"/>
                </a:solidFill>
                <a:highlight>
                  <a:srgbClr val="FFFFFF"/>
                </a:highlight>
                <a:latin typeface="Times New Roman"/>
                <a:ea typeface="Times New Roman"/>
                <a:cs typeface="Times New Roman"/>
                <a:sym typeface="Times New Roman"/>
              </a:rPr>
              <a:t>then shall ye receive the Holy Ghost; yea, then cometh the </a:t>
            </a:r>
            <a:r>
              <a:rPr lang="en" sz="1200">
                <a:solidFill>
                  <a:srgbClr val="0000FF"/>
                </a:solidFill>
                <a:highlight>
                  <a:srgbClr val="FFFFFF"/>
                </a:highlight>
                <a:uFill>
                  <a:noFill/>
                </a:uFill>
                <a:latin typeface="Times New Roman"/>
                <a:ea typeface="Times New Roman"/>
                <a:cs typeface="Times New Roman"/>
                <a:sym typeface="Times New Roman"/>
                <a:hlinkClick r:id="rId21">
                  <a:extLst>
                    <a:ext uri="{A12FA001-AC4F-418D-AE19-62706E023703}">
                      <ahyp:hlinkClr val="tx"/>
                    </a:ext>
                  </a:extLst>
                </a:hlinkClick>
              </a:rPr>
              <a:t>baptism of fire</a:t>
            </a:r>
            <a:r>
              <a:rPr lang="en" sz="1200">
                <a:solidFill>
                  <a:srgbClr val="0000FF"/>
                </a:solidFill>
                <a:highlight>
                  <a:srgbClr val="FFFFFF"/>
                </a:highlight>
                <a:latin typeface="Times New Roman"/>
                <a:ea typeface="Times New Roman"/>
                <a:cs typeface="Times New Roman"/>
                <a:sym typeface="Times New Roman"/>
              </a:rPr>
              <a:t> and of the Holy Ghost</a:t>
            </a:r>
            <a:r>
              <a:rPr lang="en" sz="1200">
                <a:solidFill>
                  <a:schemeClr val="dk1"/>
                </a:solidFill>
                <a:highlight>
                  <a:srgbClr val="FFFFFF"/>
                </a:highlight>
                <a:latin typeface="Times New Roman"/>
                <a:ea typeface="Times New Roman"/>
                <a:cs typeface="Times New Roman"/>
                <a:sym typeface="Times New Roman"/>
              </a:rPr>
              <a:t>; and then can ye speak with the </a:t>
            </a:r>
            <a:r>
              <a:rPr lang="en" sz="1200">
                <a:solidFill>
                  <a:schemeClr val="dk1"/>
                </a:solidFill>
                <a:highlight>
                  <a:srgbClr val="FFFFFF"/>
                </a:highlight>
                <a:uFill>
                  <a:noFill/>
                </a:uFill>
                <a:latin typeface="Times New Roman"/>
                <a:ea typeface="Times New Roman"/>
                <a:cs typeface="Times New Roman"/>
                <a:sym typeface="Times New Roman"/>
                <a:hlinkClick r:id="rId22">
                  <a:extLst>
                    <a:ext uri="{A12FA001-AC4F-418D-AE19-62706E023703}">
                      <ahyp:hlinkClr val="tx"/>
                    </a:ext>
                  </a:extLst>
                </a:hlinkClick>
              </a:rPr>
              <a:t>tongue</a:t>
            </a:r>
            <a:r>
              <a:rPr lang="en" sz="1200">
                <a:solidFill>
                  <a:schemeClr val="dk1"/>
                </a:solidFill>
                <a:highlight>
                  <a:srgbClr val="FFFFFF"/>
                </a:highlight>
                <a:latin typeface="Times New Roman"/>
                <a:ea typeface="Times New Roman"/>
                <a:cs typeface="Times New Roman"/>
                <a:sym typeface="Times New Roman"/>
              </a:rPr>
              <a:t> of angels, and shout praises unto the Holy One of Israel. </a:t>
            </a:r>
            <a:r>
              <a:rPr b="1" lang="en" sz="1200">
                <a:solidFill>
                  <a:schemeClr val="dk1"/>
                </a:solidFill>
                <a:highlight>
                  <a:srgbClr val="FFFFFF"/>
                </a:highlight>
                <a:latin typeface="Times New Roman"/>
                <a:ea typeface="Times New Roman"/>
                <a:cs typeface="Times New Roman"/>
                <a:sym typeface="Times New Roman"/>
              </a:rPr>
              <a:t>14 </a:t>
            </a:r>
            <a:r>
              <a:rPr lang="en" sz="1200">
                <a:solidFill>
                  <a:schemeClr val="dk1"/>
                </a:solidFill>
                <a:highlight>
                  <a:srgbClr val="FFFFFF"/>
                </a:highlight>
                <a:latin typeface="Times New Roman"/>
                <a:ea typeface="Times New Roman"/>
                <a:cs typeface="Times New Roman"/>
                <a:sym typeface="Times New Roman"/>
              </a:rPr>
              <a:t>But, behold, my beloved brethren, thus came the voice of the Son unto me, saying: After ye have repented of your sins, and witnessed unto the Father that ye are willing to keep my commandments, by the baptism of water, and have </a:t>
            </a:r>
            <a:r>
              <a:rPr lang="en" sz="1200">
                <a:solidFill>
                  <a:srgbClr val="0000FF"/>
                </a:solidFill>
                <a:highlight>
                  <a:srgbClr val="FFFFFF"/>
                </a:highlight>
                <a:latin typeface="Times New Roman"/>
                <a:ea typeface="Times New Roman"/>
                <a:cs typeface="Times New Roman"/>
                <a:sym typeface="Times New Roman"/>
              </a:rPr>
              <a:t>received the baptism of fire and of the Holy Ghost</a:t>
            </a:r>
            <a:r>
              <a:rPr lang="en" sz="1200">
                <a:solidFill>
                  <a:schemeClr val="dk1"/>
                </a:solidFill>
                <a:highlight>
                  <a:srgbClr val="FFFFFF"/>
                </a:highlight>
                <a:latin typeface="Times New Roman"/>
                <a:ea typeface="Times New Roman"/>
                <a:cs typeface="Times New Roman"/>
                <a:sym typeface="Times New Roman"/>
              </a:rPr>
              <a:t>, and can speak with a new tongue, </a:t>
            </a:r>
            <a:r>
              <a:rPr b="1" lang="en" sz="1200">
                <a:solidFill>
                  <a:schemeClr val="dk1"/>
                </a:solidFill>
                <a:highlight>
                  <a:srgbClr val="FFFFFF"/>
                </a:highlight>
                <a:latin typeface="Times New Roman"/>
                <a:ea typeface="Times New Roman"/>
                <a:cs typeface="Times New Roman"/>
                <a:sym typeface="Times New Roman"/>
              </a:rPr>
              <a:t>17 </a:t>
            </a:r>
            <a:r>
              <a:rPr lang="en" sz="1200">
                <a:solidFill>
                  <a:schemeClr val="dk1"/>
                </a:solidFill>
                <a:highlight>
                  <a:srgbClr val="FFFFFF"/>
                </a:highlight>
                <a:latin typeface="Times New Roman"/>
                <a:ea typeface="Times New Roman"/>
                <a:cs typeface="Times New Roman"/>
                <a:sym typeface="Times New Roman"/>
              </a:rPr>
              <a:t>Wherefore, do the things which I have told you I have seen that your Lord and your Redeemer should do; for, for this cause have they been shown unto me, that ye might know the gate by which ye should enter. For the gate by which ye should enter is repentance and </a:t>
            </a:r>
            <a:r>
              <a:rPr lang="en" sz="1200">
                <a:solidFill>
                  <a:schemeClr val="dk1"/>
                </a:solidFill>
                <a:highlight>
                  <a:srgbClr val="FFFFFF"/>
                </a:highlight>
                <a:uFill>
                  <a:noFill/>
                </a:uFill>
                <a:latin typeface="Times New Roman"/>
                <a:ea typeface="Times New Roman"/>
                <a:cs typeface="Times New Roman"/>
                <a:sym typeface="Times New Roman"/>
                <a:hlinkClick r:id="rId23">
                  <a:extLst>
                    <a:ext uri="{A12FA001-AC4F-418D-AE19-62706E023703}">
                      <ahyp:hlinkClr val="tx"/>
                    </a:ext>
                  </a:extLst>
                </a:hlinkClick>
              </a:rPr>
              <a:t>baptism</a:t>
            </a:r>
            <a:r>
              <a:rPr lang="en" sz="1200">
                <a:solidFill>
                  <a:schemeClr val="dk1"/>
                </a:solidFill>
                <a:highlight>
                  <a:srgbClr val="FFFFFF"/>
                </a:highlight>
                <a:latin typeface="Times New Roman"/>
                <a:ea typeface="Times New Roman"/>
                <a:cs typeface="Times New Roman"/>
                <a:sym typeface="Times New Roman"/>
              </a:rPr>
              <a:t> by water; and then cometh a </a:t>
            </a:r>
            <a:r>
              <a:rPr lang="en" sz="1200">
                <a:solidFill>
                  <a:srgbClr val="0000FF"/>
                </a:solidFill>
                <a:highlight>
                  <a:srgbClr val="FFFFFF"/>
                </a:highlight>
                <a:uFill>
                  <a:noFill/>
                </a:uFill>
                <a:latin typeface="Times New Roman"/>
                <a:ea typeface="Times New Roman"/>
                <a:cs typeface="Times New Roman"/>
                <a:sym typeface="Times New Roman"/>
                <a:hlinkClick r:id="rId24">
                  <a:extLst>
                    <a:ext uri="{A12FA001-AC4F-418D-AE19-62706E023703}">
                      <ahyp:hlinkClr val="tx"/>
                    </a:ext>
                  </a:extLst>
                </a:hlinkClick>
              </a:rPr>
              <a:t>remission</a:t>
            </a:r>
            <a:r>
              <a:rPr lang="en" sz="1200">
                <a:solidFill>
                  <a:srgbClr val="0000FF"/>
                </a:solidFill>
                <a:highlight>
                  <a:srgbClr val="FFFFFF"/>
                </a:highlight>
                <a:latin typeface="Times New Roman"/>
                <a:ea typeface="Times New Roman"/>
                <a:cs typeface="Times New Roman"/>
                <a:sym typeface="Times New Roman"/>
              </a:rPr>
              <a:t> of your sins by fire and by the Holy Ghost</a:t>
            </a:r>
            <a:r>
              <a:rPr lang="en" sz="1200">
                <a:solidFill>
                  <a:schemeClr val="dk1"/>
                </a:solidFill>
                <a:highlight>
                  <a:srgbClr val="FFFFFF"/>
                </a:highlight>
                <a:latin typeface="Times New Roman"/>
                <a:ea typeface="Times New Roman"/>
                <a:cs typeface="Times New Roman"/>
                <a:sym typeface="Times New Roman"/>
              </a:rPr>
              <a:t>.</a:t>
            </a:r>
            <a:endParaRPr sz="1200">
              <a:solidFill>
                <a:srgbClr val="000000"/>
              </a:solidFill>
              <a:highlight>
                <a:srgbClr val="FFFFFF"/>
              </a:highlight>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
                                            <p:txEl>
                                              <p:pRg end="0" st="0"/>
                                            </p:txEl>
                                          </p:spTgt>
                                        </p:tgtEl>
                                        <p:attrNameLst>
                                          <p:attrName>style.visibility</p:attrName>
                                        </p:attrNameLst>
                                      </p:cBhvr>
                                      <p:to>
                                        <p:strVal val="visible"/>
                                      </p:to>
                                    </p:set>
                                    <p:animEffect filter="fade" transition="in">
                                      <p:cBhvr>
                                        <p:cTn dur="1000"/>
                                        <p:tgtEl>
                                          <p:spTgt spid="6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
                                            <p:txEl>
                                              <p:pRg end="1" st="1"/>
                                            </p:txEl>
                                          </p:spTgt>
                                        </p:tgtEl>
                                        <p:attrNameLst>
                                          <p:attrName>style.visibility</p:attrName>
                                        </p:attrNameLst>
                                      </p:cBhvr>
                                      <p:to>
                                        <p:strVal val="visible"/>
                                      </p:to>
                                    </p:set>
                                    <p:animEffect filter="fade" transition="in">
                                      <p:cBhvr>
                                        <p:cTn dur="1000"/>
                                        <p:tgtEl>
                                          <p:spTgt spid="6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
                                            <p:txEl>
                                              <p:pRg end="2" st="2"/>
                                            </p:txEl>
                                          </p:spTgt>
                                        </p:tgtEl>
                                        <p:attrNameLst>
                                          <p:attrName>style.visibility</p:attrName>
                                        </p:attrNameLst>
                                      </p:cBhvr>
                                      <p:to>
                                        <p:strVal val="visible"/>
                                      </p:to>
                                    </p:set>
                                    <p:animEffect filter="fade" transition="in">
                                      <p:cBhvr>
                                        <p:cTn dur="1000"/>
                                        <p:tgtEl>
                                          <p:spTgt spid="6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
                                            <p:txEl>
                                              <p:pRg end="0" st="0"/>
                                            </p:txEl>
                                          </p:spTgt>
                                        </p:tgtEl>
                                        <p:attrNameLst>
                                          <p:attrName>style.visibility</p:attrName>
                                        </p:attrNameLst>
                                      </p:cBhvr>
                                      <p:to>
                                        <p:strVal val="visible"/>
                                      </p:to>
                                    </p:set>
                                    <p:animEffect filter="fade" transition="in">
                                      <p:cBhvr>
                                        <p:cTn dur="1000"/>
                                        <p:tgtEl>
                                          <p:spTgt spid="6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
                                            <p:txEl>
                                              <p:pRg end="1" st="1"/>
                                            </p:txEl>
                                          </p:spTgt>
                                        </p:tgtEl>
                                        <p:attrNameLst>
                                          <p:attrName>style.visibility</p:attrName>
                                        </p:attrNameLst>
                                      </p:cBhvr>
                                      <p:to>
                                        <p:strVal val="visible"/>
                                      </p:to>
                                    </p:set>
                                    <p:animEffect filter="fade" transition="in">
                                      <p:cBhvr>
                                        <p:cTn dur="1000"/>
                                        <p:tgtEl>
                                          <p:spTgt spid="6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
                                            <p:txEl>
                                              <p:pRg end="2" st="2"/>
                                            </p:txEl>
                                          </p:spTgt>
                                        </p:tgtEl>
                                        <p:attrNameLst>
                                          <p:attrName>style.visibility</p:attrName>
                                        </p:attrNameLst>
                                      </p:cBhvr>
                                      <p:to>
                                        <p:strVal val="visible"/>
                                      </p:to>
                                    </p:set>
                                    <p:animEffect filter="fade" transition="in">
                                      <p:cBhvr>
                                        <p:cTn dur="1000"/>
                                        <p:tgtEl>
                                          <p:spTgt spid="63">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id="177" name="Google Shape;177;p32"/>
          <p:cNvPicPr preferRelativeResize="0"/>
          <p:nvPr/>
        </p:nvPicPr>
        <p:blipFill>
          <a:blip r:embed="rId3">
            <a:alphaModFix/>
          </a:blip>
          <a:stretch>
            <a:fillRect/>
          </a:stretch>
        </p:blipFill>
        <p:spPr>
          <a:xfrm>
            <a:off x="-71825" y="264525"/>
            <a:ext cx="7404750" cy="4178225"/>
          </a:xfrm>
          <a:prstGeom prst="rect">
            <a:avLst/>
          </a:prstGeom>
          <a:noFill/>
          <a:ln>
            <a:noFill/>
          </a:ln>
        </p:spPr>
      </p:pic>
      <p:sp>
        <p:nvSpPr>
          <p:cNvPr id="178" name="Google Shape;178;p32"/>
          <p:cNvSpPr txBox="1"/>
          <p:nvPr/>
        </p:nvSpPr>
        <p:spPr>
          <a:xfrm>
            <a:off x="7332925" y="953025"/>
            <a:ext cx="2046300" cy="127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u="sng">
                <a:solidFill>
                  <a:srgbClr val="0000FF"/>
                </a:solidFill>
              </a:rPr>
              <a:t>Aaron teaches Lamoni’s Father</a:t>
            </a:r>
            <a:endParaRPr b="1" sz="1700" u="sng">
              <a:solidFill>
                <a:srgbClr val="0000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3"/>
          <p:cNvSpPr txBox="1"/>
          <p:nvPr/>
        </p:nvSpPr>
        <p:spPr>
          <a:xfrm>
            <a:off x="50850" y="215625"/>
            <a:ext cx="9042300" cy="5001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highlight>
                  <a:srgbClr val="FFFFFF"/>
                </a:highlight>
                <a:latin typeface="Times New Roman"/>
                <a:ea typeface="Times New Roman"/>
                <a:cs typeface="Times New Roman"/>
                <a:sym typeface="Times New Roman"/>
              </a:rPr>
              <a:t>Alma 22:12 </a:t>
            </a:r>
            <a:r>
              <a:rPr lang="en" sz="1200">
                <a:solidFill>
                  <a:schemeClr val="dk1"/>
                </a:solidFill>
                <a:highlight>
                  <a:srgbClr val="FFFFFF"/>
                </a:highlight>
                <a:latin typeface="Times New Roman"/>
                <a:ea typeface="Times New Roman"/>
                <a:cs typeface="Times New Roman"/>
                <a:sym typeface="Times New Roman"/>
              </a:rPr>
              <a:t>And it came to pass that when Aaron saw that the king would believe his words, he began from the creation</a:t>
            </a:r>
            <a:r>
              <a:rPr lang="en" sz="1200">
                <a:highlight>
                  <a:srgbClr val="FFFFFF"/>
                </a:highlight>
                <a:latin typeface="Times New Roman"/>
                <a:ea typeface="Times New Roman"/>
                <a:cs typeface="Times New Roman"/>
                <a:sym typeface="Times New Roman"/>
              </a:rPr>
              <a:t> of Adam, </a:t>
            </a:r>
            <a:r>
              <a:rPr lang="en" sz="1200">
                <a:highlight>
                  <a:srgbClr val="FFFFFF"/>
                </a:highlight>
                <a:uFill>
                  <a:noFill/>
                </a:uFill>
                <a:latin typeface="Times New Roman"/>
                <a:ea typeface="Times New Roman"/>
                <a:cs typeface="Times New Roman"/>
                <a:sym typeface="Times New Roman"/>
                <a:hlinkClick r:id="rId3"/>
              </a:rPr>
              <a:t>reading</a:t>
            </a:r>
            <a:r>
              <a:rPr lang="en" sz="1200">
                <a:highlight>
                  <a:srgbClr val="FFFFFF"/>
                </a:highlight>
                <a:latin typeface="Times New Roman"/>
                <a:ea typeface="Times New Roman"/>
                <a:cs typeface="Times New Roman"/>
                <a:sym typeface="Times New Roman"/>
              </a:rPr>
              <a:t> the scriptures unto the king—how God </a:t>
            </a:r>
            <a:r>
              <a:rPr lang="en" sz="1200">
                <a:highlight>
                  <a:srgbClr val="FFFFFF"/>
                </a:highlight>
                <a:uFill>
                  <a:noFill/>
                </a:uFill>
                <a:latin typeface="Times New Roman"/>
                <a:ea typeface="Times New Roman"/>
                <a:cs typeface="Times New Roman"/>
                <a:sym typeface="Times New Roman"/>
                <a:hlinkClick r:id="rId4"/>
              </a:rPr>
              <a:t>created</a:t>
            </a:r>
            <a:r>
              <a:rPr lang="en" sz="1200">
                <a:highlight>
                  <a:srgbClr val="FFFFFF"/>
                </a:highlight>
                <a:latin typeface="Times New Roman"/>
                <a:ea typeface="Times New Roman"/>
                <a:cs typeface="Times New Roman"/>
                <a:sym typeface="Times New Roman"/>
              </a:rPr>
              <a:t> man after his own image, and that God gave him commandments, and that because</a:t>
            </a:r>
            <a:r>
              <a:rPr lang="en" sz="1200">
                <a:solidFill>
                  <a:schemeClr val="dk1"/>
                </a:solidFill>
                <a:highlight>
                  <a:srgbClr val="FFFFFF"/>
                </a:highlight>
                <a:latin typeface="Times New Roman"/>
                <a:ea typeface="Times New Roman"/>
                <a:cs typeface="Times New Roman"/>
                <a:sym typeface="Times New Roman"/>
              </a:rPr>
              <a:t> of transgression, man had fallen. </a:t>
            </a:r>
            <a:endParaRPr sz="1200">
              <a:solidFill>
                <a:srgbClr val="FF0000"/>
              </a:solidFill>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b="1" lang="en" sz="1200">
                <a:highlight>
                  <a:srgbClr val="FFFFFF"/>
                </a:highlight>
                <a:latin typeface="Times New Roman"/>
                <a:ea typeface="Times New Roman"/>
                <a:cs typeface="Times New Roman"/>
                <a:sym typeface="Times New Roman"/>
              </a:rPr>
              <a:t>13 </a:t>
            </a:r>
            <a:r>
              <a:rPr lang="en" sz="1200">
                <a:highlight>
                  <a:srgbClr val="FFFFFF"/>
                </a:highlight>
                <a:latin typeface="Times New Roman"/>
                <a:ea typeface="Times New Roman"/>
                <a:cs typeface="Times New Roman"/>
                <a:sym typeface="Times New Roman"/>
              </a:rPr>
              <a:t>And Aaron did expound unto him the scriptures from the </a:t>
            </a:r>
            <a:r>
              <a:rPr lang="en" sz="1200">
                <a:highlight>
                  <a:srgbClr val="FFFFFF"/>
                </a:highlight>
                <a:uFill>
                  <a:noFill/>
                </a:uFill>
                <a:latin typeface="Times New Roman"/>
                <a:ea typeface="Times New Roman"/>
                <a:cs typeface="Times New Roman"/>
                <a:sym typeface="Times New Roman"/>
                <a:hlinkClick r:id="rId5"/>
              </a:rPr>
              <a:t>creation</a:t>
            </a:r>
            <a:r>
              <a:rPr lang="en" sz="1200">
                <a:highlight>
                  <a:srgbClr val="FFFFFF"/>
                </a:highlight>
                <a:latin typeface="Times New Roman"/>
                <a:ea typeface="Times New Roman"/>
                <a:cs typeface="Times New Roman"/>
                <a:sym typeface="Times New Roman"/>
              </a:rPr>
              <a:t> of Adam, laying the fall of man before him, and their carnal state and also the </a:t>
            </a:r>
            <a:r>
              <a:rPr lang="en" sz="1200">
                <a:highlight>
                  <a:srgbClr val="FFFFFF"/>
                </a:highlight>
                <a:uFill>
                  <a:noFill/>
                </a:uFill>
                <a:latin typeface="Times New Roman"/>
                <a:ea typeface="Times New Roman"/>
                <a:cs typeface="Times New Roman"/>
                <a:sym typeface="Times New Roman"/>
                <a:hlinkClick r:id="rId6"/>
              </a:rPr>
              <a:t>plan</a:t>
            </a:r>
            <a:r>
              <a:rPr lang="en" sz="1200">
                <a:highlight>
                  <a:srgbClr val="FFFFFF"/>
                </a:highlight>
                <a:latin typeface="Times New Roman"/>
                <a:ea typeface="Times New Roman"/>
                <a:cs typeface="Times New Roman"/>
                <a:sym typeface="Times New Roman"/>
              </a:rPr>
              <a:t> of </a:t>
            </a:r>
            <a:r>
              <a:rPr lang="en" sz="1200">
                <a:highlight>
                  <a:srgbClr val="FFFFFF"/>
                </a:highlight>
                <a:uFill>
                  <a:noFill/>
                </a:uFill>
                <a:latin typeface="Times New Roman"/>
                <a:ea typeface="Times New Roman"/>
                <a:cs typeface="Times New Roman"/>
                <a:sym typeface="Times New Roman"/>
                <a:hlinkClick r:id="rId7"/>
              </a:rPr>
              <a:t>redemption</a:t>
            </a:r>
            <a:r>
              <a:rPr lang="en" sz="1200">
                <a:highlight>
                  <a:srgbClr val="FFFFFF"/>
                </a:highlight>
                <a:latin typeface="Times New Roman"/>
                <a:ea typeface="Times New Roman"/>
                <a:cs typeface="Times New Roman"/>
                <a:sym typeface="Times New Roman"/>
              </a:rPr>
              <a:t>, which was prepared </a:t>
            </a:r>
            <a:r>
              <a:rPr lang="en" sz="1200">
                <a:highlight>
                  <a:srgbClr val="FFFFFF"/>
                </a:highlight>
                <a:uFill>
                  <a:noFill/>
                </a:uFill>
                <a:latin typeface="Times New Roman"/>
                <a:ea typeface="Times New Roman"/>
                <a:cs typeface="Times New Roman"/>
                <a:sym typeface="Times New Roman"/>
                <a:hlinkClick r:id="rId8"/>
              </a:rPr>
              <a:t>from</a:t>
            </a:r>
            <a:r>
              <a:rPr lang="en" sz="1200">
                <a:highlight>
                  <a:srgbClr val="FFFFFF"/>
                </a:highlight>
                <a:latin typeface="Times New Roman"/>
                <a:ea typeface="Times New Roman"/>
                <a:cs typeface="Times New Roman"/>
                <a:sym typeface="Times New Roman"/>
              </a:rPr>
              <a:t> the foundation of the world, through Christ, for all whosoever would believe on his name.</a:t>
            </a:r>
            <a:endParaRPr sz="1200">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b="1" lang="en" sz="1200">
                <a:highlight>
                  <a:srgbClr val="FFFFFF"/>
                </a:highlight>
                <a:latin typeface="Times New Roman"/>
                <a:ea typeface="Times New Roman"/>
                <a:cs typeface="Times New Roman"/>
                <a:sym typeface="Times New Roman"/>
              </a:rPr>
              <a:t>14 </a:t>
            </a:r>
            <a:r>
              <a:rPr lang="en" sz="1200">
                <a:highlight>
                  <a:srgbClr val="FFFFFF"/>
                </a:highlight>
                <a:latin typeface="Times New Roman"/>
                <a:ea typeface="Times New Roman"/>
                <a:cs typeface="Times New Roman"/>
                <a:sym typeface="Times New Roman"/>
              </a:rPr>
              <a:t>And since man had </a:t>
            </a:r>
            <a:r>
              <a:rPr lang="en" sz="1200">
                <a:highlight>
                  <a:srgbClr val="FFFFFF"/>
                </a:highlight>
                <a:uFill>
                  <a:noFill/>
                </a:uFill>
                <a:latin typeface="Times New Roman"/>
                <a:ea typeface="Times New Roman"/>
                <a:cs typeface="Times New Roman"/>
                <a:sym typeface="Times New Roman"/>
                <a:hlinkClick r:id="rId9"/>
              </a:rPr>
              <a:t>fallen</a:t>
            </a:r>
            <a:r>
              <a:rPr lang="en" sz="1200">
                <a:highlight>
                  <a:srgbClr val="FFFFFF"/>
                </a:highlight>
                <a:latin typeface="Times New Roman"/>
                <a:ea typeface="Times New Roman"/>
                <a:cs typeface="Times New Roman"/>
                <a:sym typeface="Times New Roman"/>
              </a:rPr>
              <a:t> he could not </a:t>
            </a:r>
            <a:r>
              <a:rPr lang="en" sz="1200">
                <a:highlight>
                  <a:srgbClr val="FFFFFF"/>
                </a:highlight>
                <a:uFill>
                  <a:noFill/>
                </a:uFill>
                <a:latin typeface="Times New Roman"/>
                <a:ea typeface="Times New Roman"/>
                <a:cs typeface="Times New Roman"/>
                <a:sym typeface="Times New Roman"/>
                <a:hlinkClick r:id="rId10"/>
              </a:rPr>
              <a:t>merit</a:t>
            </a:r>
            <a:r>
              <a:rPr lang="en" sz="1200">
                <a:highlight>
                  <a:srgbClr val="FFFFFF"/>
                </a:highlight>
                <a:latin typeface="Times New Roman"/>
                <a:ea typeface="Times New Roman"/>
                <a:cs typeface="Times New Roman"/>
                <a:sym typeface="Times New Roman"/>
              </a:rPr>
              <a:t> anything of himself; but the sufferings and </a:t>
            </a:r>
            <a:r>
              <a:rPr lang="en" sz="1200">
                <a:highlight>
                  <a:srgbClr val="FFFFFF"/>
                </a:highlight>
                <a:uFill>
                  <a:noFill/>
                </a:uFill>
                <a:latin typeface="Times New Roman"/>
                <a:ea typeface="Times New Roman"/>
                <a:cs typeface="Times New Roman"/>
                <a:sym typeface="Times New Roman"/>
                <a:hlinkClick r:id="rId11"/>
              </a:rPr>
              <a:t>death</a:t>
            </a:r>
            <a:r>
              <a:rPr lang="en" sz="1200">
                <a:highlight>
                  <a:srgbClr val="FFFFFF"/>
                </a:highlight>
                <a:latin typeface="Times New Roman"/>
                <a:ea typeface="Times New Roman"/>
                <a:cs typeface="Times New Roman"/>
                <a:sym typeface="Times New Roman"/>
              </a:rPr>
              <a:t> of Christ </a:t>
            </a:r>
            <a:r>
              <a:rPr lang="en" sz="1200">
                <a:highlight>
                  <a:srgbClr val="FFFFFF"/>
                </a:highlight>
                <a:uFill>
                  <a:noFill/>
                </a:uFill>
                <a:latin typeface="Times New Roman"/>
                <a:ea typeface="Times New Roman"/>
                <a:cs typeface="Times New Roman"/>
                <a:sym typeface="Times New Roman"/>
                <a:hlinkClick r:id="rId12"/>
              </a:rPr>
              <a:t>atone</a:t>
            </a:r>
            <a:r>
              <a:rPr lang="en" sz="1200">
                <a:highlight>
                  <a:srgbClr val="FFFFFF"/>
                </a:highlight>
                <a:latin typeface="Times New Roman"/>
                <a:ea typeface="Times New Roman"/>
                <a:cs typeface="Times New Roman"/>
                <a:sym typeface="Times New Roman"/>
              </a:rPr>
              <a:t> for their sins, through faith and repentance, and so forth; and that he breaketh the bands of death, that the </a:t>
            </a:r>
            <a:r>
              <a:rPr baseline="30000" i="1" lang="en" sz="1200">
                <a:highlight>
                  <a:srgbClr val="FFFFFF"/>
                </a:highlight>
                <a:uFill>
                  <a:noFill/>
                </a:uFill>
                <a:latin typeface="Times New Roman"/>
                <a:ea typeface="Times New Roman"/>
                <a:cs typeface="Times New Roman"/>
                <a:sym typeface="Times New Roman"/>
                <a:hlinkClick r:id="rId13"/>
              </a:rPr>
              <a:t>e</a:t>
            </a:r>
            <a:r>
              <a:rPr lang="en" sz="1200">
                <a:highlight>
                  <a:srgbClr val="FFFFFF"/>
                </a:highlight>
                <a:uFill>
                  <a:noFill/>
                </a:uFill>
                <a:latin typeface="Times New Roman"/>
                <a:ea typeface="Times New Roman"/>
                <a:cs typeface="Times New Roman"/>
                <a:sym typeface="Times New Roman"/>
                <a:hlinkClick r:id="rId14"/>
              </a:rPr>
              <a:t>grave</a:t>
            </a:r>
            <a:r>
              <a:rPr lang="en" sz="1200">
                <a:highlight>
                  <a:srgbClr val="FFFFFF"/>
                </a:highlight>
                <a:latin typeface="Times New Roman"/>
                <a:ea typeface="Times New Roman"/>
                <a:cs typeface="Times New Roman"/>
                <a:sym typeface="Times New Roman"/>
              </a:rPr>
              <a:t> shall have no victory, and that the sting of death should be swallowed up in the hopes of glory; and Aaron did expound all these things unto the king.</a:t>
            </a:r>
            <a:endParaRPr sz="1200">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b="1" lang="en">
                <a:solidFill>
                  <a:srgbClr val="FF0000"/>
                </a:solidFill>
                <a:highlight>
                  <a:srgbClr val="FFFFFF"/>
                </a:highlight>
                <a:latin typeface="Times New Roman"/>
                <a:ea typeface="Times New Roman"/>
                <a:cs typeface="Times New Roman"/>
                <a:sym typeface="Times New Roman"/>
              </a:rPr>
              <a:t>   </a:t>
            </a:r>
            <a:endParaRPr b="1">
              <a:solidFill>
                <a:srgbClr val="FF0000"/>
              </a:solidFill>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 sz="1250">
                <a:solidFill>
                  <a:schemeClr val="dk1"/>
                </a:solidFill>
                <a:highlight>
                  <a:srgbClr val="FFFFFF"/>
                </a:highlight>
                <a:latin typeface="Times New Roman"/>
                <a:ea typeface="Times New Roman"/>
                <a:cs typeface="Times New Roman"/>
                <a:sym typeface="Times New Roman"/>
              </a:rPr>
              <a:t>15-</a:t>
            </a:r>
            <a:r>
              <a:rPr lang="en" sz="1250">
                <a:highlight>
                  <a:srgbClr val="FFFFFF"/>
                </a:highlight>
                <a:latin typeface="Times New Roman"/>
                <a:ea typeface="Times New Roman"/>
                <a:cs typeface="Times New Roman"/>
                <a:sym typeface="Times New Roman"/>
              </a:rPr>
              <a:t> </a:t>
            </a:r>
            <a:r>
              <a:rPr lang="en" sz="1250">
                <a:highlight>
                  <a:srgbClr val="FFFFFF"/>
                </a:highlight>
                <a:uFill>
                  <a:noFill/>
                </a:uFill>
                <a:latin typeface="Times New Roman"/>
                <a:ea typeface="Times New Roman"/>
                <a:cs typeface="Times New Roman"/>
                <a:sym typeface="Times New Roman"/>
                <a:hlinkClick r:id="rId15"/>
              </a:rPr>
              <a:t>What</a:t>
            </a:r>
            <a:r>
              <a:rPr lang="en" sz="1250">
                <a:highlight>
                  <a:srgbClr val="FFFFFF"/>
                </a:highlight>
                <a:latin typeface="Times New Roman"/>
                <a:ea typeface="Times New Roman"/>
                <a:cs typeface="Times New Roman"/>
                <a:sym typeface="Times New Roman"/>
              </a:rPr>
              <a:t> shall I do that I may have this eternal life of which thou hast spoken? Yea, what shall I do that I may be </a:t>
            </a:r>
            <a:r>
              <a:rPr lang="en" sz="1250">
                <a:highlight>
                  <a:srgbClr val="FFFFFF"/>
                </a:highlight>
                <a:uFill>
                  <a:noFill/>
                </a:uFill>
                <a:latin typeface="Times New Roman"/>
                <a:ea typeface="Times New Roman"/>
                <a:cs typeface="Times New Roman"/>
                <a:sym typeface="Times New Roman"/>
                <a:hlinkClick r:id="rId16"/>
              </a:rPr>
              <a:t>born of God</a:t>
            </a:r>
            <a:r>
              <a:rPr lang="en" sz="1250">
                <a:highlight>
                  <a:srgbClr val="FFFFFF"/>
                </a:highlight>
                <a:latin typeface="Times New Roman"/>
                <a:ea typeface="Times New Roman"/>
                <a:cs typeface="Times New Roman"/>
                <a:sym typeface="Times New Roman"/>
              </a:rPr>
              <a:t>, having this wicked spirit </a:t>
            </a:r>
            <a:r>
              <a:rPr lang="en" sz="1250">
                <a:highlight>
                  <a:srgbClr val="FFFFFF"/>
                </a:highlight>
                <a:uFill>
                  <a:noFill/>
                </a:uFill>
                <a:latin typeface="Times New Roman"/>
                <a:ea typeface="Times New Roman"/>
                <a:cs typeface="Times New Roman"/>
                <a:sym typeface="Times New Roman"/>
                <a:hlinkClick r:id="rId17"/>
              </a:rPr>
              <a:t>rooted</a:t>
            </a:r>
            <a:r>
              <a:rPr lang="en" sz="1250">
                <a:highlight>
                  <a:srgbClr val="FFFFFF"/>
                </a:highlight>
                <a:latin typeface="Times New Roman"/>
                <a:ea typeface="Times New Roman"/>
                <a:cs typeface="Times New Roman"/>
                <a:sym typeface="Times New Roman"/>
              </a:rPr>
              <a:t> out of my breast, and receive his Spirit, that I may be filled with joy, that I may not be cast off at the last day? Behold, said he, I will give up </a:t>
            </a:r>
            <a:r>
              <a:rPr lang="en" sz="1250">
                <a:highlight>
                  <a:srgbClr val="FFFFFF"/>
                </a:highlight>
                <a:uFill>
                  <a:noFill/>
                </a:uFill>
                <a:latin typeface="Times New Roman"/>
                <a:ea typeface="Times New Roman"/>
                <a:cs typeface="Times New Roman"/>
                <a:sym typeface="Times New Roman"/>
                <a:hlinkClick r:id="rId18"/>
              </a:rPr>
              <a:t>all</a:t>
            </a:r>
            <a:r>
              <a:rPr lang="en" sz="1250">
                <a:highlight>
                  <a:srgbClr val="FFFFFF"/>
                </a:highlight>
                <a:latin typeface="Times New Roman"/>
                <a:ea typeface="Times New Roman"/>
                <a:cs typeface="Times New Roman"/>
                <a:sym typeface="Times New Roman"/>
              </a:rPr>
              <a:t> that I pos</a:t>
            </a:r>
            <a:r>
              <a:rPr lang="en" sz="1250">
                <a:solidFill>
                  <a:schemeClr val="dk1"/>
                </a:solidFill>
                <a:highlight>
                  <a:srgbClr val="FFFFFF"/>
                </a:highlight>
                <a:latin typeface="Times New Roman"/>
                <a:ea typeface="Times New Roman"/>
                <a:cs typeface="Times New Roman"/>
                <a:sym typeface="Times New Roman"/>
              </a:rPr>
              <a:t>sess, yea, I will forsake my kingdom </a:t>
            </a:r>
            <a:r>
              <a:rPr lang="en" sz="1250">
                <a:solidFill>
                  <a:srgbClr val="FF0000"/>
                </a:solidFill>
                <a:highlight>
                  <a:srgbClr val="FFFFFF"/>
                </a:highlight>
                <a:latin typeface="Times New Roman"/>
                <a:ea typeface="Times New Roman"/>
                <a:cs typeface="Times New Roman"/>
                <a:sym typeface="Times New Roman"/>
              </a:rPr>
              <a:t>(this was his Abrahamic Sacrifice)</a:t>
            </a:r>
            <a:r>
              <a:rPr lang="en" sz="1250">
                <a:solidFill>
                  <a:schemeClr val="dk1"/>
                </a:solidFill>
                <a:highlight>
                  <a:srgbClr val="FFFFFF"/>
                </a:highlight>
                <a:latin typeface="Times New Roman"/>
                <a:ea typeface="Times New Roman"/>
                <a:cs typeface="Times New Roman"/>
                <a:sym typeface="Times New Roman"/>
              </a:rPr>
              <a:t>, that I may receive this great joy. 16- If th</a:t>
            </a:r>
            <a:r>
              <a:rPr lang="en" sz="1250">
                <a:highlight>
                  <a:srgbClr val="FFFFFF"/>
                </a:highlight>
                <a:latin typeface="Times New Roman"/>
                <a:ea typeface="Times New Roman"/>
                <a:cs typeface="Times New Roman"/>
                <a:sym typeface="Times New Roman"/>
              </a:rPr>
              <a:t>ou desirest this thing, if thou wilt </a:t>
            </a:r>
            <a:r>
              <a:rPr lang="en" sz="1250">
                <a:highlight>
                  <a:srgbClr val="FFFFFF"/>
                </a:highlight>
                <a:uFill>
                  <a:noFill/>
                </a:uFill>
                <a:latin typeface="Times New Roman"/>
                <a:ea typeface="Times New Roman"/>
                <a:cs typeface="Times New Roman"/>
                <a:sym typeface="Times New Roman"/>
                <a:hlinkClick r:id="rId19"/>
              </a:rPr>
              <a:t>bow</a:t>
            </a:r>
            <a:r>
              <a:rPr lang="en" sz="1250">
                <a:highlight>
                  <a:srgbClr val="FFFFFF"/>
                </a:highlight>
                <a:latin typeface="Times New Roman"/>
                <a:ea typeface="Times New Roman"/>
                <a:cs typeface="Times New Roman"/>
                <a:sym typeface="Times New Roman"/>
              </a:rPr>
              <a:t> down before God, yea, if thou wilt repent of all thy sins, and will bow down before God, and call on his name in faith, believing that ye shall receive, then shalt thou receive the </a:t>
            </a:r>
            <a:r>
              <a:rPr lang="en" sz="1250">
                <a:highlight>
                  <a:srgbClr val="FFFFFF"/>
                </a:highlight>
                <a:uFill>
                  <a:noFill/>
                </a:uFill>
                <a:latin typeface="Times New Roman"/>
                <a:ea typeface="Times New Roman"/>
                <a:cs typeface="Times New Roman"/>
                <a:sym typeface="Times New Roman"/>
                <a:hlinkClick r:id="rId20"/>
              </a:rPr>
              <a:t>hope</a:t>
            </a:r>
            <a:r>
              <a:rPr lang="en" sz="1250">
                <a:highlight>
                  <a:srgbClr val="FFFFFF"/>
                </a:highlight>
                <a:latin typeface="Times New Roman"/>
                <a:ea typeface="Times New Roman"/>
                <a:cs typeface="Times New Roman"/>
                <a:sym typeface="Times New Roman"/>
              </a:rPr>
              <a:t> which </a:t>
            </a:r>
            <a:r>
              <a:rPr lang="en" sz="1250">
                <a:solidFill>
                  <a:schemeClr val="dk1"/>
                </a:solidFill>
                <a:highlight>
                  <a:srgbClr val="FFFFFF"/>
                </a:highlight>
                <a:latin typeface="Times New Roman"/>
                <a:ea typeface="Times New Roman"/>
                <a:cs typeface="Times New Roman"/>
                <a:sym typeface="Times New Roman"/>
              </a:rPr>
              <a:t>thou desirest. </a:t>
            </a:r>
            <a:endParaRPr sz="1250">
              <a:solidFill>
                <a:srgbClr val="FF0000"/>
              </a:solidFill>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t/>
            </a:r>
            <a:endParaRPr sz="1250">
              <a:solidFill>
                <a:srgbClr val="FF0000"/>
              </a:solidFill>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b="1" lang="en" sz="900">
                <a:solidFill>
                  <a:schemeClr val="dk1"/>
                </a:solidFill>
                <a:highlight>
                  <a:srgbClr val="FFFFFF"/>
                </a:highlight>
                <a:latin typeface="Times New Roman"/>
                <a:ea typeface="Times New Roman"/>
                <a:cs typeface="Times New Roman"/>
                <a:sym typeface="Times New Roman"/>
              </a:rPr>
              <a:t>18 </a:t>
            </a:r>
            <a:r>
              <a:rPr lang="en" sz="1250">
                <a:solidFill>
                  <a:schemeClr val="dk1"/>
                </a:solidFill>
                <a:highlight>
                  <a:srgbClr val="FFFFFF"/>
                </a:highlight>
                <a:latin typeface="Times New Roman"/>
                <a:ea typeface="Times New Roman"/>
                <a:cs typeface="Times New Roman"/>
                <a:sym typeface="Times New Roman"/>
              </a:rPr>
              <a:t>O God, Aaron hath told me that there is a God; and if there is a God, and if thou art God, wilt thou make thyself known unto me, and I will give away all m</a:t>
            </a:r>
            <a:r>
              <a:rPr lang="en" sz="1250">
                <a:highlight>
                  <a:srgbClr val="FFFFFF"/>
                </a:highlight>
                <a:latin typeface="Times New Roman"/>
                <a:ea typeface="Times New Roman"/>
                <a:cs typeface="Times New Roman"/>
                <a:sym typeface="Times New Roman"/>
              </a:rPr>
              <a:t>y sins to know thee, and that I may be raised from the dead, and be saved at the last day. And now when the king had said these words, he was struck </a:t>
            </a:r>
            <a:r>
              <a:rPr lang="en" sz="1250">
                <a:highlight>
                  <a:srgbClr val="FFFFFF"/>
                </a:highlight>
                <a:uFill>
                  <a:noFill/>
                </a:uFill>
                <a:latin typeface="Times New Roman"/>
                <a:ea typeface="Times New Roman"/>
                <a:cs typeface="Times New Roman"/>
                <a:sym typeface="Times New Roman"/>
                <a:hlinkClick r:id="rId21"/>
              </a:rPr>
              <a:t>as</a:t>
            </a:r>
            <a:r>
              <a:rPr lang="en" sz="1250">
                <a:highlight>
                  <a:srgbClr val="FFFFFF"/>
                </a:highlight>
                <a:latin typeface="Times New Roman"/>
                <a:ea typeface="Times New Roman"/>
                <a:cs typeface="Times New Roman"/>
                <a:sym typeface="Times New Roman"/>
              </a:rPr>
              <a:t> if he w</a:t>
            </a:r>
            <a:r>
              <a:rPr lang="en" sz="1250">
                <a:solidFill>
                  <a:schemeClr val="dk1"/>
                </a:solidFill>
                <a:highlight>
                  <a:srgbClr val="FFFFFF"/>
                </a:highlight>
                <a:latin typeface="Times New Roman"/>
                <a:ea typeface="Times New Roman"/>
                <a:cs typeface="Times New Roman"/>
                <a:sym typeface="Times New Roman"/>
              </a:rPr>
              <a:t>ere dead.</a:t>
            </a:r>
            <a:endParaRPr sz="1350">
              <a:solidFill>
                <a:srgbClr val="FF0000"/>
              </a:solidFill>
              <a:highlight>
                <a:srgbClr val="FFFFFF"/>
              </a:highlight>
              <a:latin typeface="Times New Roman"/>
              <a:ea typeface="Times New Roman"/>
              <a:cs typeface="Times New Roman"/>
              <a:sym typeface="Times New Roman"/>
            </a:endParaRPr>
          </a:p>
        </p:txBody>
      </p:sp>
      <p:sp>
        <p:nvSpPr>
          <p:cNvPr id="184" name="Google Shape;184;p33"/>
          <p:cNvSpPr txBox="1"/>
          <p:nvPr/>
        </p:nvSpPr>
        <p:spPr>
          <a:xfrm>
            <a:off x="0" y="-70075"/>
            <a:ext cx="6032400" cy="47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rgbClr val="0000FF"/>
                </a:solidFill>
              </a:rPr>
              <a:t>Another example of this pattern is in Alma</a:t>
            </a:r>
            <a:endParaRPr b="1" u="sng">
              <a:solidFill>
                <a:srgbClr val="0000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xEl>
                                              <p:pRg end="0" st="0"/>
                                            </p:txEl>
                                          </p:spTgt>
                                        </p:tgtEl>
                                        <p:attrNameLst>
                                          <p:attrName>style.visibility</p:attrName>
                                        </p:attrNameLst>
                                      </p:cBhvr>
                                      <p:to>
                                        <p:strVal val="visible"/>
                                      </p:to>
                                    </p:set>
                                    <p:animEffect filter="fade" transition="in">
                                      <p:cBhvr>
                                        <p:cTn dur="1000"/>
                                        <p:tgtEl>
                                          <p:spTgt spid="18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xEl>
                                              <p:pRg end="1" st="1"/>
                                            </p:txEl>
                                          </p:spTgt>
                                        </p:tgtEl>
                                        <p:attrNameLst>
                                          <p:attrName>style.visibility</p:attrName>
                                        </p:attrNameLst>
                                      </p:cBhvr>
                                      <p:to>
                                        <p:strVal val="visible"/>
                                      </p:to>
                                    </p:set>
                                    <p:animEffect filter="fade" transition="in">
                                      <p:cBhvr>
                                        <p:cTn dur="1000"/>
                                        <p:tgtEl>
                                          <p:spTgt spid="18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xEl>
                                              <p:pRg end="2" st="2"/>
                                            </p:txEl>
                                          </p:spTgt>
                                        </p:tgtEl>
                                        <p:attrNameLst>
                                          <p:attrName>style.visibility</p:attrName>
                                        </p:attrNameLst>
                                      </p:cBhvr>
                                      <p:to>
                                        <p:strVal val="visible"/>
                                      </p:to>
                                    </p:set>
                                    <p:animEffect filter="fade" transition="in">
                                      <p:cBhvr>
                                        <p:cTn dur="1000"/>
                                        <p:tgtEl>
                                          <p:spTgt spid="18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xEl>
                                              <p:pRg end="3" st="3"/>
                                            </p:txEl>
                                          </p:spTgt>
                                        </p:tgtEl>
                                        <p:attrNameLst>
                                          <p:attrName>style.visibility</p:attrName>
                                        </p:attrNameLst>
                                      </p:cBhvr>
                                      <p:to>
                                        <p:strVal val="visible"/>
                                      </p:to>
                                    </p:set>
                                    <p:animEffect filter="fade" transition="in">
                                      <p:cBhvr>
                                        <p:cTn dur="1000"/>
                                        <p:tgtEl>
                                          <p:spTgt spid="18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xEl>
                                              <p:pRg end="4" st="4"/>
                                            </p:txEl>
                                          </p:spTgt>
                                        </p:tgtEl>
                                        <p:attrNameLst>
                                          <p:attrName>style.visibility</p:attrName>
                                        </p:attrNameLst>
                                      </p:cBhvr>
                                      <p:to>
                                        <p:strVal val="visible"/>
                                      </p:to>
                                    </p:set>
                                    <p:animEffect filter="fade" transition="in">
                                      <p:cBhvr>
                                        <p:cTn dur="1000"/>
                                        <p:tgtEl>
                                          <p:spTgt spid="18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xEl>
                                              <p:pRg end="5" st="5"/>
                                            </p:txEl>
                                          </p:spTgt>
                                        </p:tgtEl>
                                        <p:attrNameLst>
                                          <p:attrName>style.visibility</p:attrName>
                                        </p:attrNameLst>
                                      </p:cBhvr>
                                      <p:to>
                                        <p:strVal val="visible"/>
                                      </p:to>
                                    </p:set>
                                    <p:animEffect filter="fade" transition="in">
                                      <p:cBhvr>
                                        <p:cTn dur="1000"/>
                                        <p:tgtEl>
                                          <p:spTgt spid="18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xEl>
                                              <p:pRg end="6" st="6"/>
                                            </p:txEl>
                                          </p:spTgt>
                                        </p:tgtEl>
                                        <p:attrNameLst>
                                          <p:attrName>style.visibility</p:attrName>
                                        </p:attrNameLst>
                                      </p:cBhvr>
                                      <p:to>
                                        <p:strVal val="visible"/>
                                      </p:to>
                                    </p:set>
                                    <p:animEffect filter="fade" transition="in">
                                      <p:cBhvr>
                                        <p:cTn dur="1000"/>
                                        <p:tgtEl>
                                          <p:spTgt spid="183">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pic>
        <p:nvPicPr>
          <p:cNvPr id="189" name="Google Shape;189;p34"/>
          <p:cNvPicPr preferRelativeResize="0"/>
          <p:nvPr/>
        </p:nvPicPr>
        <p:blipFill>
          <a:blip r:embed="rId3">
            <a:alphaModFix/>
          </a:blip>
          <a:stretch>
            <a:fillRect/>
          </a:stretch>
        </p:blipFill>
        <p:spPr>
          <a:xfrm>
            <a:off x="-99850" y="209338"/>
            <a:ext cx="7559725" cy="4724825"/>
          </a:xfrm>
          <a:prstGeom prst="rect">
            <a:avLst/>
          </a:prstGeom>
          <a:noFill/>
          <a:ln>
            <a:noFill/>
          </a:ln>
        </p:spPr>
      </p:pic>
      <p:sp>
        <p:nvSpPr>
          <p:cNvPr id="190" name="Google Shape;190;p34"/>
          <p:cNvSpPr txBox="1"/>
          <p:nvPr/>
        </p:nvSpPr>
        <p:spPr>
          <a:xfrm>
            <a:off x="7385900" y="1163250"/>
            <a:ext cx="1758000" cy="130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u="sng">
                <a:solidFill>
                  <a:srgbClr val="0000FF"/>
                </a:solidFill>
              </a:rPr>
              <a:t>Lehi</a:t>
            </a:r>
            <a:endParaRPr b="1" sz="3000" u="sng">
              <a:solidFill>
                <a:srgbClr val="0000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5"/>
          <p:cNvSpPr txBox="1"/>
          <p:nvPr>
            <p:ph type="title"/>
          </p:nvPr>
        </p:nvSpPr>
        <p:spPr>
          <a:xfrm>
            <a:off x="5945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u="sng">
                <a:solidFill>
                  <a:srgbClr val="980000"/>
                </a:solidFill>
              </a:rPr>
              <a:t>Example of Lehi:</a:t>
            </a:r>
            <a:r>
              <a:rPr lang="en" sz="1600"/>
              <a:t> </a:t>
            </a:r>
            <a:endParaRPr sz="1600"/>
          </a:p>
        </p:txBody>
      </p:sp>
      <p:sp>
        <p:nvSpPr>
          <p:cNvPr id="196" name="Google Shape;196;p35"/>
          <p:cNvSpPr txBox="1"/>
          <p:nvPr/>
        </p:nvSpPr>
        <p:spPr>
          <a:xfrm>
            <a:off x="35100" y="280275"/>
            <a:ext cx="9073800" cy="4765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highlight>
                  <a:srgbClr val="FFFFFF"/>
                </a:highlight>
                <a:latin typeface="Times New Roman"/>
                <a:ea typeface="Times New Roman"/>
                <a:cs typeface="Times New Roman"/>
                <a:sym typeface="Times New Roman"/>
              </a:rPr>
              <a:t>4...(my father, Lehi, having dwelt at </a:t>
            </a:r>
            <a:r>
              <a:rPr lang="en">
                <a:highlight>
                  <a:srgbClr val="FFFFFF"/>
                </a:highlight>
                <a:uFill>
                  <a:noFill/>
                </a:uFill>
                <a:latin typeface="Times New Roman"/>
                <a:ea typeface="Times New Roman"/>
                <a:cs typeface="Times New Roman"/>
                <a:sym typeface="Times New Roman"/>
                <a:hlinkClick r:id="rId3"/>
              </a:rPr>
              <a:t>Jerusalem</a:t>
            </a:r>
            <a:r>
              <a:rPr lang="en">
                <a:highlight>
                  <a:srgbClr val="FFFFFF"/>
                </a:highlight>
                <a:latin typeface="Times New Roman"/>
                <a:ea typeface="Times New Roman"/>
                <a:cs typeface="Times New Roman"/>
                <a:sym typeface="Times New Roman"/>
              </a:rPr>
              <a:t> in all his days); and in that same year there came many </a:t>
            </a:r>
            <a:r>
              <a:rPr lang="en">
                <a:highlight>
                  <a:srgbClr val="FFFFFF"/>
                </a:highlight>
                <a:uFill>
                  <a:noFill/>
                </a:uFill>
                <a:latin typeface="Times New Roman"/>
                <a:ea typeface="Times New Roman"/>
                <a:cs typeface="Times New Roman"/>
                <a:sym typeface="Times New Roman"/>
                <a:hlinkClick r:id="rId4"/>
              </a:rPr>
              <a:t>prophets</a:t>
            </a:r>
            <a:r>
              <a:rPr lang="en">
                <a:highlight>
                  <a:srgbClr val="FFFFFF"/>
                </a:highlight>
                <a:latin typeface="Times New Roman"/>
                <a:ea typeface="Times New Roman"/>
                <a:cs typeface="Times New Roman"/>
                <a:sym typeface="Times New Roman"/>
              </a:rPr>
              <a:t>, prophesying unto the people that they must </a:t>
            </a:r>
            <a:r>
              <a:rPr lang="en">
                <a:highlight>
                  <a:srgbClr val="FFFFFF"/>
                </a:highlight>
                <a:uFill>
                  <a:noFill/>
                </a:uFill>
                <a:latin typeface="Times New Roman"/>
                <a:ea typeface="Times New Roman"/>
                <a:cs typeface="Times New Roman"/>
                <a:sym typeface="Times New Roman"/>
                <a:hlinkClick r:id="rId5"/>
              </a:rPr>
              <a:t>repent</a:t>
            </a:r>
            <a:r>
              <a:rPr lang="en">
                <a:highlight>
                  <a:srgbClr val="FFFFFF"/>
                </a:highlight>
                <a:latin typeface="Times New Roman"/>
                <a:ea typeface="Times New Roman"/>
                <a:cs typeface="Times New Roman"/>
                <a:sym typeface="Times New Roman"/>
              </a:rPr>
              <a:t>, or the great city </a:t>
            </a:r>
            <a:r>
              <a:rPr lang="en">
                <a:highlight>
                  <a:srgbClr val="FFFFFF"/>
                </a:highlight>
                <a:uFill>
                  <a:noFill/>
                </a:uFill>
                <a:latin typeface="Times New Roman"/>
                <a:ea typeface="Times New Roman"/>
                <a:cs typeface="Times New Roman"/>
                <a:sym typeface="Times New Roman"/>
                <a:hlinkClick r:id="rId6"/>
              </a:rPr>
              <a:t>Jerusalem</a:t>
            </a:r>
            <a:r>
              <a:rPr lang="en">
                <a:highlight>
                  <a:srgbClr val="FFFFFF"/>
                </a:highlight>
                <a:latin typeface="Times New Roman"/>
                <a:ea typeface="Times New Roman"/>
                <a:cs typeface="Times New Roman"/>
                <a:sym typeface="Times New Roman"/>
              </a:rPr>
              <a:t> must be destroyed. </a:t>
            </a:r>
            <a:endParaRPr>
              <a:solidFill>
                <a:srgbClr val="FF0000"/>
              </a:solidFill>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b="1" lang="en">
                <a:highlight>
                  <a:srgbClr val="FFFFFF"/>
                </a:highlight>
                <a:latin typeface="Times New Roman"/>
                <a:ea typeface="Times New Roman"/>
                <a:cs typeface="Times New Roman"/>
                <a:sym typeface="Times New Roman"/>
              </a:rPr>
              <a:t>5 </a:t>
            </a:r>
            <a:r>
              <a:rPr lang="en">
                <a:highlight>
                  <a:srgbClr val="FFFFFF"/>
                </a:highlight>
                <a:latin typeface="Times New Roman"/>
                <a:ea typeface="Times New Roman"/>
                <a:cs typeface="Times New Roman"/>
                <a:sym typeface="Times New Roman"/>
              </a:rPr>
              <a:t>Wherefore it came to pass that my father, Lehi, as he went forth prayed unto the Lord, yea, even with all his </a:t>
            </a:r>
            <a:r>
              <a:rPr lang="en">
                <a:highlight>
                  <a:srgbClr val="FFFFFF"/>
                </a:highlight>
                <a:uFill>
                  <a:noFill/>
                </a:uFill>
                <a:latin typeface="Times New Roman"/>
                <a:ea typeface="Times New Roman"/>
                <a:cs typeface="Times New Roman"/>
                <a:sym typeface="Times New Roman"/>
                <a:hlinkClick r:id="rId7"/>
              </a:rPr>
              <a:t>heart</a:t>
            </a:r>
            <a:r>
              <a:rPr lang="en">
                <a:highlight>
                  <a:srgbClr val="FFFFFF"/>
                </a:highlight>
                <a:latin typeface="Times New Roman"/>
                <a:ea typeface="Times New Roman"/>
                <a:cs typeface="Times New Roman"/>
                <a:sym typeface="Times New Roman"/>
              </a:rPr>
              <a:t>, in behalf of his people. </a:t>
            </a:r>
            <a:endParaRPr>
              <a:solidFill>
                <a:srgbClr val="FF0000"/>
              </a:solidFill>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b="1" lang="en">
                <a:highlight>
                  <a:srgbClr val="FFFFFF"/>
                </a:highlight>
                <a:latin typeface="Times New Roman"/>
                <a:ea typeface="Times New Roman"/>
                <a:cs typeface="Times New Roman"/>
                <a:sym typeface="Times New Roman"/>
              </a:rPr>
              <a:t>6 </a:t>
            </a:r>
            <a:r>
              <a:rPr lang="en">
                <a:highlight>
                  <a:srgbClr val="FFFFFF"/>
                </a:highlight>
                <a:latin typeface="Times New Roman"/>
                <a:ea typeface="Times New Roman"/>
                <a:cs typeface="Times New Roman"/>
                <a:sym typeface="Times New Roman"/>
              </a:rPr>
              <a:t>And it came to pass as he prayed unto the Lord, there came a </a:t>
            </a:r>
            <a:r>
              <a:rPr lang="en">
                <a:highlight>
                  <a:srgbClr val="FFFFFF"/>
                </a:highlight>
                <a:uFill>
                  <a:noFill/>
                </a:uFill>
                <a:latin typeface="Times New Roman"/>
                <a:ea typeface="Times New Roman"/>
                <a:cs typeface="Times New Roman"/>
                <a:sym typeface="Times New Roman"/>
                <a:hlinkClick r:id="rId8"/>
              </a:rPr>
              <a:t>pillar</a:t>
            </a:r>
            <a:r>
              <a:rPr lang="en">
                <a:highlight>
                  <a:srgbClr val="FFFFFF"/>
                </a:highlight>
                <a:latin typeface="Times New Roman"/>
                <a:ea typeface="Times New Roman"/>
                <a:cs typeface="Times New Roman"/>
                <a:sym typeface="Times New Roman"/>
              </a:rPr>
              <a:t> of fire and dwelt upon a rock before him; and he saw and heard much; and because of the things which he saw and heard he did </a:t>
            </a:r>
            <a:r>
              <a:rPr lang="en">
                <a:highlight>
                  <a:srgbClr val="FFFFFF"/>
                </a:highlight>
                <a:uFill>
                  <a:noFill/>
                </a:uFill>
                <a:latin typeface="Times New Roman"/>
                <a:ea typeface="Times New Roman"/>
                <a:cs typeface="Times New Roman"/>
                <a:sym typeface="Times New Roman"/>
                <a:hlinkClick r:id="rId9"/>
              </a:rPr>
              <a:t>quake</a:t>
            </a:r>
            <a:r>
              <a:rPr lang="en">
                <a:highlight>
                  <a:srgbClr val="FFFFFF"/>
                </a:highlight>
                <a:latin typeface="Times New Roman"/>
                <a:ea typeface="Times New Roman"/>
                <a:cs typeface="Times New Roman"/>
                <a:sym typeface="Times New Roman"/>
              </a:rPr>
              <a:t> and tremble exceedingly. </a:t>
            </a:r>
            <a:endParaRPr>
              <a:solidFill>
                <a:srgbClr val="FF0000"/>
              </a:solidFill>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b="1" lang="en">
                <a:solidFill>
                  <a:schemeClr val="dk1"/>
                </a:solidFill>
                <a:highlight>
                  <a:srgbClr val="FFFFFF"/>
                </a:highlight>
                <a:latin typeface="Times New Roman"/>
                <a:ea typeface="Times New Roman"/>
                <a:cs typeface="Times New Roman"/>
                <a:sym typeface="Times New Roman"/>
              </a:rPr>
              <a:t>8 </a:t>
            </a:r>
            <a:r>
              <a:rPr lang="en">
                <a:highlight>
                  <a:srgbClr val="FFFFFF"/>
                </a:highlight>
                <a:latin typeface="Times New Roman"/>
                <a:ea typeface="Times New Roman"/>
                <a:cs typeface="Times New Roman"/>
                <a:sym typeface="Times New Roman"/>
              </a:rPr>
              <a:t>And being thus overcome with the Spirit, he was carried away in a </a:t>
            </a:r>
            <a:r>
              <a:rPr baseline="30000" i="1" lang="en">
                <a:highlight>
                  <a:srgbClr val="FFFFFF"/>
                </a:highlight>
                <a:uFill>
                  <a:noFill/>
                </a:uFill>
                <a:latin typeface="Times New Roman"/>
                <a:ea typeface="Times New Roman"/>
                <a:cs typeface="Times New Roman"/>
                <a:sym typeface="Times New Roman"/>
                <a:hlinkClick r:id="rId10"/>
              </a:rPr>
              <a:t>a</a:t>
            </a:r>
            <a:r>
              <a:rPr lang="en">
                <a:highlight>
                  <a:srgbClr val="FFFFFF"/>
                </a:highlight>
                <a:uFill>
                  <a:noFill/>
                </a:uFill>
                <a:latin typeface="Times New Roman"/>
                <a:ea typeface="Times New Roman"/>
                <a:cs typeface="Times New Roman"/>
                <a:sym typeface="Times New Roman"/>
                <a:hlinkClick r:id="rId11"/>
              </a:rPr>
              <a:t>vision</a:t>
            </a:r>
            <a:r>
              <a:rPr lang="en">
                <a:highlight>
                  <a:srgbClr val="FFFFFF"/>
                </a:highlight>
                <a:latin typeface="Times New Roman"/>
                <a:ea typeface="Times New Roman"/>
                <a:cs typeface="Times New Roman"/>
                <a:sym typeface="Times New Roman"/>
              </a:rPr>
              <a:t>, even that he saw the </a:t>
            </a:r>
            <a:r>
              <a:rPr lang="en">
                <a:highlight>
                  <a:srgbClr val="FFFFFF"/>
                </a:highlight>
                <a:uFill>
                  <a:noFill/>
                </a:uFill>
                <a:latin typeface="Times New Roman"/>
                <a:ea typeface="Times New Roman"/>
                <a:cs typeface="Times New Roman"/>
                <a:sym typeface="Times New Roman"/>
                <a:hlinkClick r:id="rId12"/>
              </a:rPr>
              <a:t>heavens</a:t>
            </a:r>
            <a:r>
              <a:rPr lang="en">
                <a:highlight>
                  <a:srgbClr val="FFFFFF"/>
                </a:highlight>
                <a:latin typeface="Times New Roman"/>
                <a:ea typeface="Times New Roman"/>
                <a:cs typeface="Times New Roman"/>
                <a:sym typeface="Times New Roman"/>
              </a:rPr>
              <a:t> open, and he thought he </a:t>
            </a:r>
            <a:r>
              <a:rPr lang="en">
                <a:highlight>
                  <a:srgbClr val="FFFFFF"/>
                </a:highlight>
                <a:uFill>
                  <a:noFill/>
                </a:uFill>
                <a:latin typeface="Times New Roman"/>
                <a:ea typeface="Times New Roman"/>
                <a:cs typeface="Times New Roman"/>
                <a:sym typeface="Times New Roman"/>
                <a:hlinkClick r:id="rId13"/>
              </a:rPr>
              <a:t>saw</a:t>
            </a:r>
            <a:r>
              <a:rPr lang="en">
                <a:highlight>
                  <a:srgbClr val="FFFFFF"/>
                </a:highlight>
                <a:latin typeface="Times New Roman"/>
                <a:ea typeface="Times New Roman"/>
                <a:cs typeface="Times New Roman"/>
                <a:sym typeface="Times New Roman"/>
              </a:rPr>
              <a:t> God sitting upon his throne, surrounded with numberless concourses of angels in the attitude of singing and praising their God.---Lehi then sees Christ </a:t>
            </a:r>
            <a:r>
              <a:rPr lang="en">
                <a:highlight>
                  <a:srgbClr val="FFFFFF"/>
                </a:highlight>
                <a:latin typeface="Times New Roman"/>
                <a:ea typeface="Times New Roman"/>
                <a:cs typeface="Times New Roman"/>
                <a:sym typeface="Times New Roman"/>
              </a:rPr>
              <a:t>descending</a:t>
            </a:r>
            <a:r>
              <a:rPr lang="en">
                <a:highlight>
                  <a:srgbClr val="FFFFFF"/>
                </a:highlight>
                <a:latin typeface="Times New Roman"/>
                <a:ea typeface="Times New Roman"/>
                <a:cs typeface="Times New Roman"/>
                <a:sym typeface="Times New Roman"/>
              </a:rPr>
              <a:t> with the 12 Disciples and is given a book---</a:t>
            </a:r>
            <a:r>
              <a:rPr b="1" lang="en">
                <a:highlight>
                  <a:srgbClr val="FFFFFF"/>
                </a:highlight>
                <a:latin typeface="Times New Roman"/>
                <a:ea typeface="Times New Roman"/>
                <a:cs typeface="Times New Roman"/>
                <a:sym typeface="Times New Roman"/>
              </a:rPr>
              <a:t>12 </a:t>
            </a:r>
            <a:r>
              <a:rPr lang="en">
                <a:highlight>
                  <a:srgbClr val="FFFFFF"/>
                </a:highlight>
                <a:latin typeface="Times New Roman"/>
                <a:ea typeface="Times New Roman"/>
                <a:cs typeface="Times New Roman"/>
                <a:sym typeface="Times New Roman"/>
              </a:rPr>
              <a:t>And it came to pass that as he read, he was filled with the </a:t>
            </a:r>
            <a:r>
              <a:rPr lang="en">
                <a:highlight>
                  <a:srgbClr val="FFFFFF"/>
                </a:highlight>
                <a:uFill>
                  <a:noFill/>
                </a:uFill>
                <a:latin typeface="Times New Roman"/>
                <a:ea typeface="Times New Roman"/>
                <a:cs typeface="Times New Roman"/>
                <a:sym typeface="Times New Roman"/>
                <a:hlinkClick r:id="rId14"/>
              </a:rPr>
              <a:t>Spirit</a:t>
            </a:r>
            <a:r>
              <a:rPr lang="en">
                <a:highlight>
                  <a:srgbClr val="FFFFFF"/>
                </a:highlight>
                <a:latin typeface="Times New Roman"/>
                <a:ea typeface="Times New Roman"/>
                <a:cs typeface="Times New Roman"/>
                <a:sym typeface="Times New Roman"/>
              </a:rPr>
              <a:t> of the Lord. </a:t>
            </a:r>
            <a:endParaRPr>
              <a:solidFill>
                <a:srgbClr val="FF0000"/>
              </a:solidFill>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b="1" lang="en" sz="1000">
                <a:solidFill>
                  <a:schemeClr val="dk1"/>
                </a:solidFill>
                <a:highlight>
                  <a:srgbClr val="FFFFFF"/>
                </a:highlight>
                <a:latin typeface="Times New Roman"/>
                <a:ea typeface="Times New Roman"/>
                <a:cs typeface="Times New Roman"/>
                <a:sym typeface="Times New Roman"/>
              </a:rPr>
              <a:t>15 </a:t>
            </a:r>
            <a:r>
              <a:rPr lang="en" sz="1350">
                <a:solidFill>
                  <a:schemeClr val="dk1"/>
                </a:solidFill>
                <a:highlight>
                  <a:srgbClr val="FFFFFF"/>
                </a:highlight>
                <a:latin typeface="Times New Roman"/>
                <a:ea typeface="Times New Roman"/>
                <a:cs typeface="Times New Roman"/>
                <a:sym typeface="Times New Roman"/>
              </a:rPr>
              <a:t>And after this manner was the language of my father in the praising of his God; for his soul did rejoice, and his whole heart was filled, because of the things which he had seen, yea, which the Lord had shown unto him. </a:t>
            </a:r>
            <a:endParaRPr sz="1350">
              <a:solidFill>
                <a:srgbClr val="FF0000"/>
              </a:solidFill>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b="1" lang="en" sz="1000">
                <a:solidFill>
                  <a:schemeClr val="dk1"/>
                </a:solidFill>
                <a:highlight>
                  <a:srgbClr val="FFFFFF"/>
                </a:highlight>
                <a:latin typeface="Times New Roman"/>
                <a:ea typeface="Times New Roman"/>
                <a:cs typeface="Times New Roman"/>
                <a:sym typeface="Times New Roman"/>
              </a:rPr>
              <a:t>2:2 </a:t>
            </a:r>
            <a:r>
              <a:rPr lang="en" sz="1350">
                <a:solidFill>
                  <a:schemeClr val="dk1"/>
                </a:solidFill>
                <a:highlight>
                  <a:srgbClr val="FFFFFF"/>
                </a:highlight>
                <a:latin typeface="Times New Roman"/>
                <a:ea typeface="Times New Roman"/>
                <a:cs typeface="Times New Roman"/>
                <a:sym typeface="Times New Roman"/>
              </a:rPr>
              <a:t>And it came to pass that th</a:t>
            </a:r>
            <a:r>
              <a:rPr lang="en" sz="1350">
                <a:highlight>
                  <a:srgbClr val="FFFFFF"/>
                </a:highlight>
                <a:latin typeface="Times New Roman"/>
                <a:ea typeface="Times New Roman"/>
                <a:cs typeface="Times New Roman"/>
                <a:sym typeface="Times New Roman"/>
              </a:rPr>
              <a:t>e Lord </a:t>
            </a:r>
            <a:r>
              <a:rPr lang="en" sz="1350">
                <a:highlight>
                  <a:srgbClr val="FFFFFF"/>
                </a:highlight>
                <a:uFill>
                  <a:noFill/>
                </a:uFill>
                <a:latin typeface="Times New Roman"/>
                <a:ea typeface="Times New Roman"/>
                <a:cs typeface="Times New Roman"/>
                <a:sym typeface="Times New Roman"/>
                <a:hlinkClick r:id="rId15"/>
              </a:rPr>
              <a:t>commanded</a:t>
            </a:r>
            <a:r>
              <a:rPr lang="en" sz="1350">
                <a:highlight>
                  <a:srgbClr val="FFFFFF"/>
                </a:highlight>
                <a:latin typeface="Times New Roman"/>
                <a:ea typeface="Times New Roman"/>
                <a:cs typeface="Times New Roman"/>
                <a:sym typeface="Times New Roman"/>
              </a:rPr>
              <a:t> my father, even in a </a:t>
            </a:r>
            <a:r>
              <a:rPr lang="en" sz="1350">
                <a:highlight>
                  <a:srgbClr val="FFFFFF"/>
                </a:highlight>
                <a:uFill>
                  <a:noFill/>
                </a:uFill>
                <a:latin typeface="Times New Roman"/>
                <a:ea typeface="Times New Roman"/>
                <a:cs typeface="Times New Roman"/>
                <a:sym typeface="Times New Roman"/>
                <a:hlinkClick r:id="rId16"/>
              </a:rPr>
              <a:t>dream</a:t>
            </a:r>
            <a:r>
              <a:rPr lang="en" sz="1350">
                <a:highlight>
                  <a:srgbClr val="FFFFFF"/>
                </a:highlight>
                <a:latin typeface="Times New Roman"/>
                <a:ea typeface="Times New Roman"/>
                <a:cs typeface="Times New Roman"/>
                <a:sym typeface="Times New Roman"/>
              </a:rPr>
              <a:t>, that he should </a:t>
            </a:r>
            <a:r>
              <a:rPr lang="en" sz="1350">
                <a:highlight>
                  <a:srgbClr val="FFFFFF"/>
                </a:highlight>
                <a:uFill>
                  <a:noFill/>
                </a:uFill>
                <a:latin typeface="Times New Roman"/>
                <a:ea typeface="Times New Roman"/>
                <a:cs typeface="Times New Roman"/>
                <a:sym typeface="Times New Roman"/>
                <a:hlinkClick r:id="rId17"/>
              </a:rPr>
              <a:t>take</a:t>
            </a:r>
            <a:r>
              <a:rPr lang="en" sz="1350">
                <a:highlight>
                  <a:srgbClr val="FFFFFF"/>
                </a:highlight>
                <a:latin typeface="Times New Roman"/>
                <a:ea typeface="Times New Roman"/>
                <a:cs typeface="Times New Roman"/>
                <a:sym typeface="Times New Roman"/>
              </a:rPr>
              <a:t> his family a</a:t>
            </a:r>
            <a:r>
              <a:rPr lang="en" sz="1350">
                <a:solidFill>
                  <a:schemeClr val="dk1"/>
                </a:solidFill>
                <a:highlight>
                  <a:srgbClr val="FFFFFF"/>
                </a:highlight>
                <a:latin typeface="Times New Roman"/>
                <a:ea typeface="Times New Roman"/>
                <a:cs typeface="Times New Roman"/>
                <a:sym typeface="Times New Roman"/>
              </a:rPr>
              <a:t>nd depart into the wilderness. </a:t>
            </a:r>
            <a:endParaRPr sz="1350">
              <a:solidFill>
                <a:srgbClr val="FF0000"/>
              </a:solidFill>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350">
              <a:solidFill>
                <a:srgbClr val="FF0000"/>
              </a:solidFill>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350">
                <a:solidFill>
                  <a:srgbClr val="FF0000"/>
                </a:solidFill>
                <a:highlight>
                  <a:srgbClr val="FFFFFF"/>
                </a:highlight>
                <a:latin typeface="Times New Roman"/>
                <a:ea typeface="Times New Roman"/>
                <a:cs typeface="Times New Roman"/>
                <a:sym typeface="Times New Roman"/>
              </a:rPr>
              <a:t>Dream : Tree of Life</a:t>
            </a:r>
            <a:endParaRPr sz="1350">
              <a:solidFill>
                <a:srgbClr val="FF0000"/>
              </a:solidFill>
              <a:highlight>
                <a:srgbClr val="FFFFFF"/>
              </a:highlight>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xEl>
                                              <p:pRg end="0" st="0"/>
                                            </p:txEl>
                                          </p:spTgt>
                                        </p:tgtEl>
                                        <p:attrNameLst>
                                          <p:attrName>style.visibility</p:attrName>
                                        </p:attrNameLst>
                                      </p:cBhvr>
                                      <p:to>
                                        <p:strVal val="visible"/>
                                      </p:to>
                                    </p:set>
                                    <p:animEffect filter="fade" transition="in">
                                      <p:cBhvr>
                                        <p:cTn dur="1000"/>
                                        <p:tgtEl>
                                          <p:spTgt spid="19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xEl>
                                              <p:pRg end="1" st="1"/>
                                            </p:txEl>
                                          </p:spTgt>
                                        </p:tgtEl>
                                        <p:attrNameLst>
                                          <p:attrName>style.visibility</p:attrName>
                                        </p:attrNameLst>
                                      </p:cBhvr>
                                      <p:to>
                                        <p:strVal val="visible"/>
                                      </p:to>
                                    </p:set>
                                    <p:animEffect filter="fade" transition="in">
                                      <p:cBhvr>
                                        <p:cTn dur="1000"/>
                                        <p:tgtEl>
                                          <p:spTgt spid="19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xEl>
                                              <p:pRg end="2" st="2"/>
                                            </p:txEl>
                                          </p:spTgt>
                                        </p:tgtEl>
                                        <p:attrNameLst>
                                          <p:attrName>style.visibility</p:attrName>
                                        </p:attrNameLst>
                                      </p:cBhvr>
                                      <p:to>
                                        <p:strVal val="visible"/>
                                      </p:to>
                                    </p:set>
                                    <p:animEffect filter="fade" transition="in">
                                      <p:cBhvr>
                                        <p:cTn dur="1000"/>
                                        <p:tgtEl>
                                          <p:spTgt spid="19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xEl>
                                              <p:pRg end="3" st="3"/>
                                            </p:txEl>
                                          </p:spTgt>
                                        </p:tgtEl>
                                        <p:attrNameLst>
                                          <p:attrName>style.visibility</p:attrName>
                                        </p:attrNameLst>
                                      </p:cBhvr>
                                      <p:to>
                                        <p:strVal val="visible"/>
                                      </p:to>
                                    </p:set>
                                    <p:animEffect filter="fade" transition="in">
                                      <p:cBhvr>
                                        <p:cTn dur="1000"/>
                                        <p:tgtEl>
                                          <p:spTgt spid="19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xEl>
                                              <p:pRg end="4" st="4"/>
                                            </p:txEl>
                                          </p:spTgt>
                                        </p:tgtEl>
                                        <p:attrNameLst>
                                          <p:attrName>style.visibility</p:attrName>
                                        </p:attrNameLst>
                                      </p:cBhvr>
                                      <p:to>
                                        <p:strVal val="visible"/>
                                      </p:to>
                                    </p:set>
                                    <p:animEffect filter="fade" transition="in">
                                      <p:cBhvr>
                                        <p:cTn dur="1000"/>
                                        <p:tgtEl>
                                          <p:spTgt spid="19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xEl>
                                              <p:pRg end="5" st="5"/>
                                            </p:txEl>
                                          </p:spTgt>
                                        </p:tgtEl>
                                        <p:attrNameLst>
                                          <p:attrName>style.visibility</p:attrName>
                                        </p:attrNameLst>
                                      </p:cBhvr>
                                      <p:to>
                                        <p:strVal val="visible"/>
                                      </p:to>
                                    </p:set>
                                    <p:animEffect filter="fade" transition="in">
                                      <p:cBhvr>
                                        <p:cTn dur="1000"/>
                                        <p:tgtEl>
                                          <p:spTgt spid="19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xEl>
                                              <p:pRg end="6" st="6"/>
                                            </p:txEl>
                                          </p:spTgt>
                                        </p:tgtEl>
                                        <p:attrNameLst>
                                          <p:attrName>style.visibility</p:attrName>
                                        </p:attrNameLst>
                                      </p:cBhvr>
                                      <p:to>
                                        <p:strVal val="visible"/>
                                      </p:to>
                                    </p:set>
                                    <p:animEffect filter="fade" transition="in">
                                      <p:cBhvr>
                                        <p:cTn dur="1000"/>
                                        <p:tgtEl>
                                          <p:spTgt spid="196">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xEl>
                                              <p:pRg end="7" st="7"/>
                                            </p:txEl>
                                          </p:spTgt>
                                        </p:tgtEl>
                                        <p:attrNameLst>
                                          <p:attrName>style.visibility</p:attrName>
                                        </p:attrNameLst>
                                      </p:cBhvr>
                                      <p:to>
                                        <p:strVal val="visible"/>
                                      </p:to>
                                    </p:set>
                                    <p:animEffect filter="fade" transition="in">
                                      <p:cBhvr>
                                        <p:cTn dur="1000"/>
                                        <p:tgtEl>
                                          <p:spTgt spid="196">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id="201" name="Google Shape;201;p36"/>
          <p:cNvPicPr preferRelativeResize="0"/>
          <p:nvPr/>
        </p:nvPicPr>
        <p:blipFill>
          <a:blip r:embed="rId3">
            <a:alphaModFix/>
          </a:blip>
          <a:stretch>
            <a:fillRect/>
          </a:stretch>
        </p:blipFill>
        <p:spPr>
          <a:xfrm>
            <a:off x="0" y="146275"/>
            <a:ext cx="6036725" cy="4850950"/>
          </a:xfrm>
          <a:prstGeom prst="rect">
            <a:avLst/>
          </a:prstGeom>
          <a:noFill/>
          <a:ln>
            <a:noFill/>
          </a:ln>
        </p:spPr>
      </p:pic>
      <p:sp>
        <p:nvSpPr>
          <p:cNvPr id="202" name="Google Shape;202;p36"/>
          <p:cNvSpPr txBox="1"/>
          <p:nvPr/>
        </p:nvSpPr>
        <p:spPr>
          <a:xfrm>
            <a:off x="6208650" y="1135225"/>
            <a:ext cx="2760900" cy="74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u="sng">
                <a:solidFill>
                  <a:srgbClr val="0000FF"/>
                </a:solidFill>
              </a:rPr>
              <a:t>Abraham</a:t>
            </a:r>
            <a:endParaRPr b="1" sz="3300" u="sng">
              <a:solidFill>
                <a:srgbClr val="0000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7"/>
          <p:cNvSpPr txBox="1"/>
          <p:nvPr>
            <p:ph type="title"/>
          </p:nvPr>
        </p:nvSpPr>
        <p:spPr>
          <a:xfrm>
            <a:off x="0" y="-49050"/>
            <a:ext cx="9144000" cy="524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Abraham</a:t>
            </a:r>
            <a:endParaRPr sz="1800"/>
          </a:p>
          <a:p>
            <a:pPr indent="0" lvl="0" marL="0" rtl="0" algn="l">
              <a:lnSpc>
                <a:spcPct val="115000"/>
              </a:lnSpc>
              <a:spcBef>
                <a:spcPts val="0"/>
              </a:spcBef>
              <a:spcAft>
                <a:spcPts val="0"/>
              </a:spcAft>
              <a:buClr>
                <a:schemeClr val="dk1"/>
              </a:buClr>
              <a:buSzPts val="1100"/>
              <a:buFont typeface="Arial"/>
              <a:buNone/>
            </a:pPr>
            <a:r>
              <a:rPr lang="en" sz="1350">
                <a:solidFill>
                  <a:srgbClr val="000000"/>
                </a:solidFill>
                <a:highlight>
                  <a:srgbClr val="FFFFFF"/>
                </a:highlight>
                <a:latin typeface="Times New Roman"/>
                <a:ea typeface="Times New Roman"/>
                <a:cs typeface="Times New Roman"/>
                <a:sym typeface="Times New Roman"/>
              </a:rPr>
              <a:t>1...I, </a:t>
            </a:r>
            <a:r>
              <a:rPr baseline="30000" i="1" lang="en" sz="1700">
                <a:solidFill>
                  <a:srgbClr val="000000"/>
                </a:solidFill>
                <a:highlight>
                  <a:srgbClr val="FFFFFF"/>
                </a:highlight>
                <a:uFill>
                  <a:noFill/>
                </a:uFill>
                <a:latin typeface="Times New Roman"/>
                <a:ea typeface="Times New Roman"/>
                <a:cs typeface="Times New Roman"/>
                <a:sym typeface="Times New Roman"/>
                <a:hlinkClick r:id="rId3">
                  <a:extLst>
                    <a:ext uri="{A12FA001-AC4F-418D-AE19-62706E023703}">
                      <ahyp:hlinkClr val="tx"/>
                    </a:ext>
                  </a:extLst>
                </a:hlinkClick>
              </a:rPr>
              <a:t>b</a:t>
            </a:r>
            <a:r>
              <a:rPr lang="en" sz="1350">
                <a:solidFill>
                  <a:srgbClr val="000000"/>
                </a:solidFill>
                <a:highlight>
                  <a:srgbClr val="FFFFFF"/>
                </a:highlight>
                <a:uFill>
                  <a:noFill/>
                </a:uFill>
                <a:latin typeface="Times New Roman"/>
                <a:ea typeface="Times New Roman"/>
                <a:cs typeface="Times New Roman"/>
                <a:sym typeface="Times New Roman"/>
                <a:hlinkClick r:id="rId4">
                  <a:extLst>
                    <a:ext uri="{A12FA001-AC4F-418D-AE19-62706E023703}">
                      <ahyp:hlinkClr val="tx"/>
                    </a:ext>
                  </a:extLst>
                </a:hlinkClick>
              </a:rPr>
              <a:t>Abraham</a:t>
            </a:r>
            <a:r>
              <a:rPr lang="en" sz="1350">
                <a:solidFill>
                  <a:srgbClr val="000000"/>
                </a:solidFill>
                <a:highlight>
                  <a:srgbClr val="FFFFFF"/>
                </a:highlight>
                <a:latin typeface="Times New Roman"/>
                <a:ea typeface="Times New Roman"/>
                <a:cs typeface="Times New Roman"/>
                <a:sym typeface="Times New Roman"/>
              </a:rPr>
              <a:t>, saw that it was needful for me to obtain another place of </a:t>
            </a:r>
            <a:r>
              <a:rPr baseline="30000" i="1" lang="en" sz="1700">
                <a:solidFill>
                  <a:srgbClr val="000000"/>
                </a:solidFill>
                <a:highlight>
                  <a:srgbClr val="FFFFFF"/>
                </a:highlight>
                <a:latin typeface="Times New Roman"/>
                <a:ea typeface="Times New Roman"/>
                <a:cs typeface="Times New Roman"/>
                <a:sym typeface="Times New Roman"/>
              </a:rPr>
              <a:t> </a:t>
            </a:r>
            <a:r>
              <a:rPr lang="en" sz="1350">
                <a:solidFill>
                  <a:srgbClr val="000000"/>
                </a:solidFill>
                <a:highlight>
                  <a:srgbClr val="FFFFFF"/>
                </a:highlight>
                <a:uFill>
                  <a:noFill/>
                </a:uFill>
                <a:latin typeface="Times New Roman"/>
                <a:ea typeface="Times New Roman"/>
                <a:cs typeface="Times New Roman"/>
                <a:sym typeface="Times New Roman"/>
                <a:hlinkClick r:id="rId5">
                  <a:extLst>
                    <a:ext uri="{A12FA001-AC4F-418D-AE19-62706E023703}">
                      <ahyp:hlinkClr val="tx"/>
                    </a:ext>
                  </a:extLst>
                </a:hlinkClick>
              </a:rPr>
              <a:t>residence</a:t>
            </a:r>
            <a:r>
              <a:rPr lang="en" sz="1350">
                <a:solidFill>
                  <a:srgbClr val="000000"/>
                </a:solidFill>
                <a:highlight>
                  <a:srgbClr val="FFFFFF"/>
                </a:highlight>
                <a:latin typeface="Times New Roman"/>
                <a:ea typeface="Times New Roman"/>
                <a:cs typeface="Times New Roman"/>
                <a:sym typeface="Times New Roman"/>
              </a:rPr>
              <a:t>;</a:t>
            </a:r>
            <a:endParaRPr sz="1350">
              <a:solidFill>
                <a:srgbClr val="FF0000"/>
              </a:solidFill>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b="1" lang="en" sz="1200">
                <a:solidFill>
                  <a:srgbClr val="000000"/>
                </a:solidFill>
                <a:highlight>
                  <a:srgbClr val="FFFFFF"/>
                </a:highlight>
                <a:latin typeface="Times New Roman"/>
                <a:ea typeface="Times New Roman"/>
                <a:cs typeface="Times New Roman"/>
                <a:sym typeface="Times New Roman"/>
              </a:rPr>
              <a:t>2 </a:t>
            </a:r>
            <a:r>
              <a:rPr lang="en" sz="1350">
                <a:solidFill>
                  <a:srgbClr val="000000"/>
                </a:solidFill>
                <a:highlight>
                  <a:srgbClr val="FFFFFF"/>
                </a:highlight>
                <a:latin typeface="Times New Roman"/>
                <a:ea typeface="Times New Roman"/>
                <a:cs typeface="Times New Roman"/>
                <a:sym typeface="Times New Roman"/>
              </a:rPr>
              <a:t>And, finding there was greater </a:t>
            </a:r>
            <a:r>
              <a:rPr baseline="30000" i="1" lang="en" sz="1700">
                <a:solidFill>
                  <a:srgbClr val="000000"/>
                </a:solidFill>
                <a:highlight>
                  <a:srgbClr val="FFFFFF"/>
                </a:highlight>
                <a:latin typeface="Times New Roman"/>
                <a:ea typeface="Times New Roman"/>
                <a:cs typeface="Times New Roman"/>
                <a:sym typeface="Times New Roman"/>
              </a:rPr>
              <a:t> </a:t>
            </a:r>
            <a:r>
              <a:rPr lang="en" sz="1350">
                <a:solidFill>
                  <a:srgbClr val="000000"/>
                </a:solidFill>
                <a:highlight>
                  <a:srgbClr val="FFFFFF"/>
                </a:highlight>
                <a:uFill>
                  <a:noFill/>
                </a:uFill>
                <a:latin typeface="Times New Roman"/>
                <a:ea typeface="Times New Roman"/>
                <a:cs typeface="Times New Roman"/>
                <a:sym typeface="Times New Roman"/>
                <a:hlinkClick r:id="rId6">
                  <a:extLst>
                    <a:ext uri="{A12FA001-AC4F-418D-AE19-62706E023703}">
                      <ahyp:hlinkClr val="tx"/>
                    </a:ext>
                  </a:extLst>
                </a:hlinkClick>
              </a:rPr>
              <a:t>happiness</a:t>
            </a:r>
            <a:r>
              <a:rPr lang="en" sz="1350">
                <a:solidFill>
                  <a:srgbClr val="000000"/>
                </a:solidFill>
                <a:highlight>
                  <a:srgbClr val="FFFFFF"/>
                </a:highlight>
                <a:latin typeface="Times New Roman"/>
                <a:ea typeface="Times New Roman"/>
                <a:cs typeface="Times New Roman"/>
                <a:sym typeface="Times New Roman"/>
              </a:rPr>
              <a:t> and peace and rest for me, I sought for the blessings of the fathers </a:t>
            </a:r>
            <a:endParaRPr sz="1350">
              <a:solidFill>
                <a:srgbClr val="FF0000"/>
              </a:solidFill>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350">
                <a:solidFill>
                  <a:srgbClr val="000000"/>
                </a:solidFill>
                <a:highlight>
                  <a:srgbClr val="FFFFFF"/>
                </a:highlight>
                <a:latin typeface="Times New Roman"/>
                <a:ea typeface="Times New Roman"/>
                <a:cs typeface="Times New Roman"/>
                <a:sym typeface="Times New Roman"/>
              </a:rPr>
              <a:t>, and the right whereunto I should be ordained to administer the same; having been myself a follower of </a:t>
            </a:r>
            <a:r>
              <a:rPr baseline="30000" i="1" lang="en" sz="1700">
                <a:solidFill>
                  <a:srgbClr val="000000"/>
                </a:solidFill>
                <a:highlight>
                  <a:srgbClr val="FFFFFF"/>
                </a:highlight>
                <a:latin typeface="Times New Roman"/>
                <a:ea typeface="Times New Roman"/>
                <a:cs typeface="Times New Roman"/>
                <a:sym typeface="Times New Roman"/>
              </a:rPr>
              <a:t> </a:t>
            </a:r>
            <a:r>
              <a:rPr lang="en" sz="1350">
                <a:solidFill>
                  <a:srgbClr val="000000"/>
                </a:solidFill>
                <a:highlight>
                  <a:srgbClr val="FFFFFF"/>
                </a:highlight>
                <a:uFill>
                  <a:noFill/>
                </a:uFill>
                <a:latin typeface="Times New Roman"/>
                <a:ea typeface="Times New Roman"/>
                <a:cs typeface="Times New Roman"/>
                <a:sym typeface="Times New Roman"/>
                <a:hlinkClick r:id="rId7">
                  <a:extLst>
                    <a:ext uri="{A12FA001-AC4F-418D-AE19-62706E023703}">
                      <ahyp:hlinkClr val="tx"/>
                    </a:ext>
                  </a:extLst>
                </a:hlinkClick>
              </a:rPr>
              <a:t>righteousness</a:t>
            </a:r>
            <a:r>
              <a:rPr lang="en" sz="1350">
                <a:solidFill>
                  <a:srgbClr val="000000"/>
                </a:solidFill>
                <a:highlight>
                  <a:srgbClr val="FFFFFF"/>
                </a:highlight>
                <a:latin typeface="Times New Roman"/>
                <a:ea typeface="Times New Roman"/>
                <a:cs typeface="Times New Roman"/>
                <a:sym typeface="Times New Roman"/>
              </a:rPr>
              <a:t>, desiring also to be one who possessed great </a:t>
            </a:r>
            <a:r>
              <a:rPr baseline="30000" i="1" lang="en" sz="1700">
                <a:solidFill>
                  <a:srgbClr val="000000"/>
                </a:solidFill>
                <a:highlight>
                  <a:srgbClr val="FFFFFF"/>
                </a:highlight>
                <a:latin typeface="Times New Roman"/>
                <a:ea typeface="Times New Roman"/>
                <a:cs typeface="Times New Roman"/>
                <a:sym typeface="Times New Roman"/>
              </a:rPr>
              <a:t> </a:t>
            </a:r>
            <a:r>
              <a:rPr lang="en" sz="1350">
                <a:solidFill>
                  <a:srgbClr val="000000"/>
                </a:solidFill>
                <a:highlight>
                  <a:srgbClr val="FFFFFF"/>
                </a:highlight>
                <a:uFill>
                  <a:noFill/>
                </a:uFill>
                <a:latin typeface="Times New Roman"/>
                <a:ea typeface="Times New Roman"/>
                <a:cs typeface="Times New Roman"/>
                <a:sym typeface="Times New Roman"/>
                <a:hlinkClick r:id="rId8">
                  <a:extLst>
                    <a:ext uri="{A12FA001-AC4F-418D-AE19-62706E023703}">
                      <ahyp:hlinkClr val="tx"/>
                    </a:ext>
                  </a:extLst>
                </a:hlinkClick>
              </a:rPr>
              <a:t>knowledge</a:t>
            </a:r>
            <a:r>
              <a:rPr lang="en" sz="1350">
                <a:solidFill>
                  <a:srgbClr val="000000"/>
                </a:solidFill>
                <a:highlight>
                  <a:srgbClr val="FFFFFF"/>
                </a:highlight>
                <a:latin typeface="Times New Roman"/>
                <a:ea typeface="Times New Roman"/>
                <a:cs typeface="Times New Roman"/>
                <a:sym typeface="Times New Roman"/>
              </a:rPr>
              <a:t>, and to be a greater follower of righteousness, and to possess a greater knowledge, and to be a father of many </a:t>
            </a:r>
            <a:r>
              <a:rPr baseline="30000" i="1" lang="en" sz="1700">
                <a:solidFill>
                  <a:srgbClr val="000000"/>
                </a:solidFill>
                <a:highlight>
                  <a:srgbClr val="FFFFFF"/>
                </a:highlight>
                <a:latin typeface="Times New Roman"/>
                <a:ea typeface="Times New Roman"/>
                <a:cs typeface="Times New Roman"/>
                <a:sym typeface="Times New Roman"/>
              </a:rPr>
              <a:t> </a:t>
            </a:r>
            <a:r>
              <a:rPr lang="en" sz="1350">
                <a:solidFill>
                  <a:srgbClr val="000000"/>
                </a:solidFill>
                <a:highlight>
                  <a:srgbClr val="FFFFFF"/>
                </a:highlight>
                <a:uFill>
                  <a:noFill/>
                </a:uFill>
                <a:latin typeface="Times New Roman"/>
                <a:ea typeface="Times New Roman"/>
                <a:cs typeface="Times New Roman"/>
                <a:sym typeface="Times New Roman"/>
                <a:hlinkClick r:id="rId9">
                  <a:extLst>
                    <a:ext uri="{A12FA001-AC4F-418D-AE19-62706E023703}">
                      <ahyp:hlinkClr val="tx"/>
                    </a:ext>
                  </a:extLst>
                </a:hlinkClick>
              </a:rPr>
              <a:t>nations</a:t>
            </a:r>
            <a:r>
              <a:rPr lang="en" sz="1350">
                <a:solidFill>
                  <a:srgbClr val="000000"/>
                </a:solidFill>
                <a:highlight>
                  <a:srgbClr val="FFFFFF"/>
                </a:highlight>
                <a:latin typeface="Times New Roman"/>
                <a:ea typeface="Times New Roman"/>
                <a:cs typeface="Times New Roman"/>
                <a:sym typeface="Times New Roman"/>
              </a:rPr>
              <a:t>, a prince of peace, and </a:t>
            </a:r>
            <a:r>
              <a:rPr baseline="30000" i="1" lang="en" sz="1700">
                <a:solidFill>
                  <a:srgbClr val="000000"/>
                </a:solidFill>
                <a:highlight>
                  <a:srgbClr val="FFFFFF"/>
                </a:highlight>
                <a:latin typeface="Times New Roman"/>
                <a:ea typeface="Times New Roman"/>
                <a:cs typeface="Times New Roman"/>
                <a:sym typeface="Times New Roman"/>
              </a:rPr>
              <a:t> </a:t>
            </a:r>
            <a:r>
              <a:rPr lang="en" sz="1350">
                <a:solidFill>
                  <a:srgbClr val="000000"/>
                </a:solidFill>
                <a:highlight>
                  <a:srgbClr val="FFFFFF"/>
                </a:highlight>
                <a:uFill>
                  <a:noFill/>
                </a:uFill>
                <a:latin typeface="Times New Roman"/>
                <a:ea typeface="Times New Roman"/>
                <a:cs typeface="Times New Roman"/>
                <a:sym typeface="Times New Roman"/>
                <a:hlinkClick r:id="rId10">
                  <a:extLst>
                    <a:ext uri="{A12FA001-AC4F-418D-AE19-62706E023703}">
                      <ahyp:hlinkClr val="tx"/>
                    </a:ext>
                  </a:extLst>
                </a:hlinkClick>
              </a:rPr>
              <a:t>desiring</a:t>
            </a:r>
            <a:r>
              <a:rPr lang="en" sz="1350">
                <a:solidFill>
                  <a:srgbClr val="000000"/>
                </a:solidFill>
                <a:highlight>
                  <a:srgbClr val="FFFFFF"/>
                </a:highlight>
                <a:latin typeface="Times New Roman"/>
                <a:ea typeface="Times New Roman"/>
                <a:cs typeface="Times New Roman"/>
                <a:sym typeface="Times New Roman"/>
              </a:rPr>
              <a:t> to receive instructions, and to keep the commandments of God, I became a rightful heir, a </a:t>
            </a:r>
            <a:r>
              <a:rPr baseline="30000" i="1" lang="en" sz="1700">
                <a:solidFill>
                  <a:srgbClr val="000000"/>
                </a:solidFill>
                <a:highlight>
                  <a:srgbClr val="FFFFFF"/>
                </a:highlight>
                <a:latin typeface="Times New Roman"/>
                <a:ea typeface="Times New Roman"/>
                <a:cs typeface="Times New Roman"/>
                <a:sym typeface="Times New Roman"/>
              </a:rPr>
              <a:t> </a:t>
            </a:r>
            <a:r>
              <a:rPr lang="en" sz="1350">
                <a:solidFill>
                  <a:srgbClr val="000000"/>
                </a:solidFill>
                <a:highlight>
                  <a:srgbClr val="FFFFFF"/>
                </a:highlight>
                <a:uFill>
                  <a:noFill/>
                </a:uFill>
                <a:latin typeface="Times New Roman"/>
                <a:ea typeface="Times New Roman"/>
                <a:cs typeface="Times New Roman"/>
                <a:sym typeface="Times New Roman"/>
                <a:hlinkClick r:id="rId11">
                  <a:extLst>
                    <a:ext uri="{A12FA001-AC4F-418D-AE19-62706E023703}">
                      <ahyp:hlinkClr val="tx"/>
                    </a:ext>
                  </a:extLst>
                </a:hlinkClick>
              </a:rPr>
              <a:t>High Priest</a:t>
            </a:r>
            <a:r>
              <a:rPr lang="en" sz="1350">
                <a:solidFill>
                  <a:srgbClr val="000000"/>
                </a:solidFill>
                <a:highlight>
                  <a:srgbClr val="FFFFFF"/>
                </a:highlight>
                <a:latin typeface="Times New Roman"/>
                <a:ea typeface="Times New Roman"/>
                <a:cs typeface="Times New Roman"/>
                <a:sym typeface="Times New Roman"/>
              </a:rPr>
              <a:t>, holding the right belonging to the fathers. </a:t>
            </a:r>
            <a:endParaRPr sz="1350">
              <a:solidFill>
                <a:srgbClr val="FF0000"/>
              </a:solidFill>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b="1" lang="en" sz="1200">
                <a:solidFill>
                  <a:srgbClr val="000000"/>
                </a:solidFill>
                <a:highlight>
                  <a:srgbClr val="FFFFFF"/>
                </a:highlight>
                <a:latin typeface="Times New Roman"/>
                <a:ea typeface="Times New Roman"/>
                <a:cs typeface="Times New Roman"/>
                <a:sym typeface="Times New Roman"/>
              </a:rPr>
              <a:t>3 </a:t>
            </a:r>
            <a:r>
              <a:rPr lang="en" sz="1350">
                <a:solidFill>
                  <a:srgbClr val="000000"/>
                </a:solidFill>
                <a:highlight>
                  <a:srgbClr val="FFFFFF"/>
                </a:highlight>
                <a:latin typeface="Times New Roman"/>
                <a:ea typeface="Times New Roman"/>
                <a:cs typeface="Times New Roman"/>
                <a:sym typeface="Times New Roman"/>
              </a:rPr>
              <a:t>It was </a:t>
            </a:r>
            <a:r>
              <a:rPr baseline="30000" i="1" lang="en" sz="1700">
                <a:solidFill>
                  <a:srgbClr val="000000"/>
                </a:solidFill>
                <a:highlight>
                  <a:srgbClr val="FFFFFF"/>
                </a:highlight>
                <a:latin typeface="Times New Roman"/>
                <a:ea typeface="Times New Roman"/>
                <a:cs typeface="Times New Roman"/>
                <a:sym typeface="Times New Roman"/>
              </a:rPr>
              <a:t> </a:t>
            </a:r>
            <a:r>
              <a:rPr lang="en" sz="1350">
                <a:solidFill>
                  <a:srgbClr val="000000"/>
                </a:solidFill>
                <a:highlight>
                  <a:srgbClr val="FFFFFF"/>
                </a:highlight>
                <a:uFill>
                  <a:noFill/>
                </a:uFill>
                <a:latin typeface="Times New Roman"/>
                <a:ea typeface="Times New Roman"/>
                <a:cs typeface="Times New Roman"/>
                <a:sym typeface="Times New Roman"/>
                <a:hlinkClick r:id="rId12">
                  <a:extLst>
                    <a:ext uri="{A12FA001-AC4F-418D-AE19-62706E023703}">
                      <ahyp:hlinkClr val="tx"/>
                    </a:ext>
                  </a:extLst>
                </a:hlinkClick>
              </a:rPr>
              <a:t>conferred</a:t>
            </a:r>
            <a:r>
              <a:rPr lang="en" sz="1350">
                <a:solidFill>
                  <a:srgbClr val="000000"/>
                </a:solidFill>
                <a:highlight>
                  <a:srgbClr val="FFFFFF"/>
                </a:highlight>
                <a:latin typeface="Times New Roman"/>
                <a:ea typeface="Times New Roman"/>
                <a:cs typeface="Times New Roman"/>
                <a:sym typeface="Times New Roman"/>
              </a:rPr>
              <a:t> upon me from the fathers it came down from the fathers, from the beginning of time, yea, even from the beginning, or before the foundation of the earth, down to the present time, even the right of the </a:t>
            </a:r>
            <a:r>
              <a:rPr lang="en" sz="1350">
                <a:solidFill>
                  <a:srgbClr val="000000"/>
                </a:solidFill>
                <a:highlight>
                  <a:srgbClr val="FFFFFF"/>
                </a:highlight>
                <a:uFill>
                  <a:noFill/>
                </a:uFill>
                <a:latin typeface="Times New Roman"/>
                <a:ea typeface="Times New Roman"/>
                <a:cs typeface="Times New Roman"/>
                <a:sym typeface="Times New Roman"/>
                <a:hlinkClick r:id="rId13">
                  <a:extLst>
                    <a:ext uri="{A12FA001-AC4F-418D-AE19-62706E023703}">
                      <ahyp:hlinkClr val="tx"/>
                    </a:ext>
                  </a:extLst>
                </a:hlinkClick>
              </a:rPr>
              <a:t>firstborn</a:t>
            </a:r>
            <a:r>
              <a:rPr lang="en" sz="1350">
                <a:solidFill>
                  <a:srgbClr val="000000"/>
                </a:solidFill>
                <a:highlight>
                  <a:srgbClr val="FFFFFF"/>
                </a:highlight>
                <a:latin typeface="Times New Roman"/>
                <a:ea typeface="Times New Roman"/>
                <a:cs typeface="Times New Roman"/>
                <a:sym typeface="Times New Roman"/>
              </a:rPr>
              <a:t>, or the first man, who is </a:t>
            </a:r>
            <a:r>
              <a:rPr lang="en" sz="1350">
                <a:solidFill>
                  <a:srgbClr val="000000"/>
                </a:solidFill>
                <a:highlight>
                  <a:srgbClr val="FFFFFF"/>
                </a:highlight>
                <a:uFill>
                  <a:noFill/>
                </a:uFill>
                <a:latin typeface="Times New Roman"/>
                <a:ea typeface="Times New Roman"/>
                <a:cs typeface="Times New Roman"/>
                <a:sym typeface="Times New Roman"/>
                <a:hlinkClick r:id="rId14">
                  <a:extLst>
                    <a:ext uri="{A12FA001-AC4F-418D-AE19-62706E023703}">
                      <ahyp:hlinkClr val="tx"/>
                    </a:ext>
                  </a:extLst>
                </a:hlinkClick>
              </a:rPr>
              <a:t>Adam</a:t>
            </a:r>
            <a:r>
              <a:rPr lang="en" sz="1350">
                <a:solidFill>
                  <a:srgbClr val="000000"/>
                </a:solidFill>
                <a:highlight>
                  <a:srgbClr val="FFFFFF"/>
                </a:highlight>
                <a:latin typeface="Times New Roman"/>
                <a:ea typeface="Times New Roman"/>
                <a:cs typeface="Times New Roman"/>
                <a:sym typeface="Times New Roman"/>
              </a:rPr>
              <a:t>, or first father, through the fathers unto me.</a:t>
            </a:r>
            <a:endParaRPr sz="1350">
              <a:solidFill>
                <a:srgbClr val="FF0000"/>
              </a:solidFill>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b="1" lang="en" sz="1200">
                <a:solidFill>
                  <a:srgbClr val="000000"/>
                </a:solidFill>
                <a:highlight>
                  <a:srgbClr val="FFFFFF"/>
                </a:highlight>
                <a:latin typeface="Times New Roman"/>
                <a:ea typeface="Times New Roman"/>
                <a:cs typeface="Times New Roman"/>
                <a:sym typeface="Times New Roman"/>
              </a:rPr>
              <a:t>4 </a:t>
            </a:r>
            <a:r>
              <a:rPr lang="en" sz="1350">
                <a:solidFill>
                  <a:srgbClr val="000000"/>
                </a:solidFill>
                <a:highlight>
                  <a:srgbClr val="FFFFFF"/>
                </a:highlight>
                <a:latin typeface="Times New Roman"/>
                <a:ea typeface="Times New Roman"/>
                <a:cs typeface="Times New Roman"/>
                <a:sym typeface="Times New Roman"/>
              </a:rPr>
              <a:t>I sought for mine </a:t>
            </a:r>
            <a:r>
              <a:rPr lang="en" sz="1350">
                <a:solidFill>
                  <a:srgbClr val="000000"/>
                </a:solidFill>
                <a:highlight>
                  <a:srgbClr val="FFFFFF"/>
                </a:highlight>
                <a:uFill>
                  <a:noFill/>
                </a:uFill>
                <a:latin typeface="Times New Roman"/>
                <a:ea typeface="Times New Roman"/>
                <a:cs typeface="Times New Roman"/>
                <a:sym typeface="Times New Roman"/>
                <a:hlinkClick r:id="rId15">
                  <a:extLst>
                    <a:ext uri="{A12FA001-AC4F-418D-AE19-62706E023703}">
                      <ahyp:hlinkClr val="tx"/>
                    </a:ext>
                  </a:extLst>
                </a:hlinkClick>
              </a:rPr>
              <a:t>appointment</a:t>
            </a:r>
            <a:r>
              <a:rPr lang="en" sz="1350">
                <a:solidFill>
                  <a:srgbClr val="000000"/>
                </a:solidFill>
                <a:highlight>
                  <a:srgbClr val="FFFFFF"/>
                </a:highlight>
                <a:latin typeface="Times New Roman"/>
                <a:ea typeface="Times New Roman"/>
                <a:cs typeface="Times New Roman"/>
                <a:sym typeface="Times New Roman"/>
              </a:rPr>
              <a:t> unto the Priesthood according to the appointment of God unto the </a:t>
            </a:r>
            <a:r>
              <a:rPr lang="en" sz="1350">
                <a:solidFill>
                  <a:srgbClr val="000000"/>
                </a:solidFill>
                <a:highlight>
                  <a:srgbClr val="FFFFFF"/>
                </a:highlight>
                <a:uFill>
                  <a:noFill/>
                </a:uFill>
                <a:latin typeface="Times New Roman"/>
                <a:ea typeface="Times New Roman"/>
                <a:cs typeface="Times New Roman"/>
                <a:sym typeface="Times New Roman"/>
                <a:hlinkClick r:id="rId16">
                  <a:extLst>
                    <a:ext uri="{A12FA001-AC4F-418D-AE19-62706E023703}">
                      <ahyp:hlinkClr val="tx"/>
                    </a:ext>
                  </a:extLst>
                </a:hlinkClick>
              </a:rPr>
              <a:t>fathers</a:t>
            </a:r>
            <a:r>
              <a:rPr lang="en" sz="1350">
                <a:solidFill>
                  <a:srgbClr val="000000"/>
                </a:solidFill>
                <a:highlight>
                  <a:srgbClr val="FFFFFF"/>
                </a:highlight>
                <a:latin typeface="Times New Roman"/>
                <a:ea typeface="Times New Roman"/>
                <a:cs typeface="Times New Roman"/>
                <a:sym typeface="Times New Roman"/>
              </a:rPr>
              <a:t> concerning the seed.</a:t>
            </a:r>
            <a:endParaRPr sz="1350">
              <a:solidFill>
                <a:srgbClr val="000000"/>
              </a:solidFill>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b="1" lang="en" sz="1200">
                <a:solidFill>
                  <a:srgbClr val="000000"/>
                </a:solidFill>
                <a:highlight>
                  <a:srgbClr val="FFFFFF"/>
                </a:highlight>
                <a:latin typeface="Times New Roman"/>
                <a:ea typeface="Times New Roman"/>
                <a:cs typeface="Times New Roman"/>
                <a:sym typeface="Times New Roman"/>
              </a:rPr>
              <a:t>5 </a:t>
            </a:r>
            <a:r>
              <a:rPr lang="en" sz="1350">
                <a:solidFill>
                  <a:srgbClr val="000000"/>
                </a:solidFill>
                <a:highlight>
                  <a:srgbClr val="FFFFFF"/>
                </a:highlight>
                <a:latin typeface="Times New Roman"/>
                <a:ea typeface="Times New Roman"/>
                <a:cs typeface="Times New Roman"/>
                <a:sym typeface="Times New Roman"/>
              </a:rPr>
              <a:t>My </a:t>
            </a:r>
            <a:r>
              <a:rPr baseline="30000" i="1" lang="en" sz="1700">
                <a:solidFill>
                  <a:srgbClr val="000000"/>
                </a:solidFill>
                <a:highlight>
                  <a:srgbClr val="FFFFFF"/>
                </a:highlight>
                <a:latin typeface="Times New Roman"/>
                <a:ea typeface="Times New Roman"/>
                <a:cs typeface="Times New Roman"/>
                <a:sym typeface="Times New Roman"/>
              </a:rPr>
              <a:t> </a:t>
            </a:r>
            <a:r>
              <a:rPr lang="en" sz="1350">
                <a:solidFill>
                  <a:srgbClr val="000000"/>
                </a:solidFill>
                <a:highlight>
                  <a:srgbClr val="FFFFFF"/>
                </a:highlight>
                <a:latin typeface="Times New Roman"/>
                <a:ea typeface="Times New Roman"/>
                <a:cs typeface="Times New Roman"/>
                <a:sym typeface="Times New Roman"/>
              </a:rPr>
              <a:t>fa</a:t>
            </a:r>
            <a:r>
              <a:rPr lang="en" sz="1350">
                <a:solidFill>
                  <a:srgbClr val="000000"/>
                </a:solidFill>
                <a:highlight>
                  <a:srgbClr val="FFFFFF"/>
                </a:highlight>
                <a:uFill>
                  <a:noFill/>
                </a:uFill>
                <a:latin typeface="Times New Roman"/>
                <a:ea typeface="Times New Roman"/>
                <a:cs typeface="Times New Roman"/>
                <a:sym typeface="Times New Roman"/>
                <a:hlinkClick r:id="rId17">
                  <a:extLst>
                    <a:ext uri="{A12FA001-AC4F-418D-AE19-62706E023703}">
                      <ahyp:hlinkClr val="tx"/>
                    </a:ext>
                  </a:extLst>
                </a:hlinkClick>
              </a:rPr>
              <a:t>thers</a:t>
            </a:r>
            <a:r>
              <a:rPr lang="en" sz="1350">
                <a:solidFill>
                  <a:srgbClr val="000000"/>
                </a:solidFill>
                <a:highlight>
                  <a:srgbClr val="FFFFFF"/>
                </a:highlight>
                <a:latin typeface="Times New Roman"/>
                <a:ea typeface="Times New Roman"/>
                <a:cs typeface="Times New Roman"/>
                <a:sym typeface="Times New Roman"/>
              </a:rPr>
              <a:t>, having turned from their righteousness, and from the holy commandments which the Lord their God had given unto them, unto the worshiping of the </a:t>
            </a:r>
            <a:r>
              <a:rPr lang="en" sz="1350">
                <a:solidFill>
                  <a:srgbClr val="000000"/>
                </a:solidFill>
                <a:highlight>
                  <a:srgbClr val="FFFFFF"/>
                </a:highlight>
                <a:uFill>
                  <a:noFill/>
                </a:uFill>
                <a:latin typeface="Times New Roman"/>
                <a:ea typeface="Times New Roman"/>
                <a:cs typeface="Times New Roman"/>
                <a:sym typeface="Times New Roman"/>
                <a:hlinkClick r:id="rId18">
                  <a:extLst>
                    <a:ext uri="{A12FA001-AC4F-418D-AE19-62706E023703}">
                      <ahyp:hlinkClr val="tx"/>
                    </a:ext>
                  </a:extLst>
                </a:hlinkClick>
              </a:rPr>
              <a:t>gods</a:t>
            </a:r>
            <a:r>
              <a:rPr lang="en" sz="1350">
                <a:solidFill>
                  <a:srgbClr val="000000"/>
                </a:solidFill>
                <a:highlight>
                  <a:srgbClr val="FFFFFF"/>
                </a:highlight>
                <a:latin typeface="Times New Roman"/>
                <a:ea typeface="Times New Roman"/>
                <a:cs typeface="Times New Roman"/>
                <a:sym typeface="Times New Roman"/>
              </a:rPr>
              <a:t> of the </a:t>
            </a:r>
            <a:r>
              <a:rPr baseline="30000" i="1" lang="en" sz="1700">
                <a:solidFill>
                  <a:srgbClr val="000000"/>
                </a:solidFill>
                <a:highlight>
                  <a:srgbClr val="FFFFFF"/>
                </a:highlight>
                <a:uFill>
                  <a:noFill/>
                </a:uFill>
                <a:latin typeface="Times New Roman"/>
                <a:ea typeface="Times New Roman"/>
                <a:cs typeface="Times New Roman"/>
                <a:sym typeface="Times New Roman"/>
                <a:hlinkClick r:id="rId19">
                  <a:extLst>
                    <a:ext uri="{A12FA001-AC4F-418D-AE19-62706E023703}">
                      <ahyp:hlinkClr val="tx"/>
                    </a:ext>
                  </a:extLst>
                </a:hlinkClick>
              </a:rPr>
              <a:t>c</a:t>
            </a:r>
            <a:r>
              <a:rPr lang="en" sz="1350">
                <a:solidFill>
                  <a:srgbClr val="000000"/>
                </a:solidFill>
                <a:highlight>
                  <a:srgbClr val="FFFFFF"/>
                </a:highlight>
                <a:uFill>
                  <a:noFill/>
                </a:uFill>
                <a:latin typeface="Times New Roman"/>
                <a:ea typeface="Times New Roman"/>
                <a:cs typeface="Times New Roman"/>
                <a:sym typeface="Times New Roman"/>
                <a:hlinkClick r:id="rId20">
                  <a:extLst>
                    <a:ext uri="{A12FA001-AC4F-418D-AE19-62706E023703}">
                      <ahyp:hlinkClr val="tx"/>
                    </a:ext>
                  </a:extLst>
                </a:hlinkClick>
              </a:rPr>
              <a:t>heathen</a:t>
            </a:r>
            <a:r>
              <a:rPr lang="en" sz="1350">
                <a:solidFill>
                  <a:srgbClr val="000000"/>
                </a:solidFill>
                <a:highlight>
                  <a:srgbClr val="FFFFFF"/>
                </a:highlight>
                <a:latin typeface="Times New Roman"/>
                <a:ea typeface="Times New Roman"/>
                <a:cs typeface="Times New Roman"/>
                <a:sym typeface="Times New Roman"/>
              </a:rPr>
              <a:t>, utterly refused to hearken to my voice;</a:t>
            </a:r>
            <a:endParaRPr sz="1350">
              <a:solidFill>
                <a:srgbClr val="000000"/>
              </a:solidFill>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350">
                <a:highlight>
                  <a:srgbClr val="FFFFFF"/>
                </a:highlight>
                <a:latin typeface="Times New Roman"/>
                <a:ea typeface="Times New Roman"/>
                <a:cs typeface="Times New Roman"/>
                <a:sym typeface="Times New Roman"/>
              </a:rPr>
              <a:t>15...I </a:t>
            </a:r>
            <a:r>
              <a:rPr lang="en" sz="1350">
                <a:solidFill>
                  <a:srgbClr val="0000FF"/>
                </a:solidFill>
                <a:highlight>
                  <a:srgbClr val="FFFFFF"/>
                </a:highlight>
                <a:latin typeface="Times New Roman"/>
                <a:ea typeface="Times New Roman"/>
                <a:cs typeface="Times New Roman"/>
                <a:sym typeface="Times New Roman"/>
              </a:rPr>
              <a:t>lifted up my voice unto the Lord my God,</a:t>
            </a:r>
            <a:r>
              <a:rPr lang="en" sz="1350">
                <a:highlight>
                  <a:srgbClr val="FFFFFF"/>
                </a:highlight>
                <a:latin typeface="Times New Roman"/>
                <a:ea typeface="Times New Roman"/>
                <a:cs typeface="Times New Roman"/>
                <a:sym typeface="Times New Roman"/>
              </a:rPr>
              <a:t> </a:t>
            </a:r>
            <a:r>
              <a:rPr lang="en" sz="1350">
                <a:solidFill>
                  <a:srgbClr val="FF0000"/>
                </a:solidFill>
                <a:highlight>
                  <a:srgbClr val="FFFFFF"/>
                </a:highlight>
                <a:latin typeface="Times New Roman"/>
                <a:ea typeface="Times New Roman"/>
                <a:cs typeface="Times New Roman"/>
                <a:sym typeface="Times New Roman"/>
              </a:rPr>
              <a:t>(Calls upon God for salvation)</a:t>
            </a:r>
            <a:r>
              <a:rPr lang="en" sz="1350">
                <a:highlight>
                  <a:srgbClr val="FFFFFF"/>
                </a:highlight>
                <a:latin typeface="Times New Roman"/>
                <a:ea typeface="Times New Roman"/>
                <a:cs typeface="Times New Roman"/>
                <a:sym typeface="Times New Roman"/>
              </a:rPr>
              <a:t> and the Lord</a:t>
            </a:r>
            <a:r>
              <a:rPr lang="en" sz="1350">
                <a:solidFill>
                  <a:srgbClr val="000000"/>
                </a:solidFill>
                <a:highlight>
                  <a:srgbClr val="FFFFFF"/>
                </a:highlight>
                <a:latin typeface="Times New Roman"/>
                <a:ea typeface="Times New Roman"/>
                <a:cs typeface="Times New Roman"/>
                <a:sym typeface="Times New Roman"/>
              </a:rPr>
              <a:t> </a:t>
            </a:r>
            <a:r>
              <a:rPr lang="en" sz="1350">
                <a:solidFill>
                  <a:srgbClr val="000000"/>
                </a:solidFill>
                <a:highlight>
                  <a:srgbClr val="FFFFFF"/>
                </a:highlight>
                <a:uFill>
                  <a:noFill/>
                </a:uFill>
                <a:latin typeface="Times New Roman"/>
                <a:ea typeface="Times New Roman"/>
                <a:cs typeface="Times New Roman"/>
                <a:sym typeface="Times New Roman"/>
                <a:hlinkClick r:id="rId21">
                  <a:extLst>
                    <a:ext uri="{A12FA001-AC4F-418D-AE19-62706E023703}">
                      <ahyp:hlinkClr val="tx"/>
                    </a:ext>
                  </a:extLst>
                </a:hlinkClick>
              </a:rPr>
              <a:t>hearkened</a:t>
            </a:r>
            <a:r>
              <a:rPr lang="en" sz="1350">
                <a:solidFill>
                  <a:srgbClr val="000000"/>
                </a:solidFill>
                <a:highlight>
                  <a:srgbClr val="FFFFFF"/>
                </a:highlight>
                <a:latin typeface="Times New Roman"/>
                <a:ea typeface="Times New Roman"/>
                <a:cs typeface="Times New Roman"/>
                <a:sym typeface="Times New Roman"/>
              </a:rPr>
              <a:t> and heard, and he </a:t>
            </a:r>
            <a:r>
              <a:rPr lang="en" sz="1350">
                <a:solidFill>
                  <a:srgbClr val="0000FF"/>
                </a:solidFill>
                <a:highlight>
                  <a:srgbClr val="FFFFFF"/>
                </a:highlight>
                <a:latin typeface="Times New Roman"/>
                <a:ea typeface="Times New Roman"/>
                <a:cs typeface="Times New Roman"/>
                <a:sym typeface="Times New Roman"/>
              </a:rPr>
              <a:t>filled me</a:t>
            </a:r>
            <a:r>
              <a:rPr lang="en" sz="1350">
                <a:solidFill>
                  <a:srgbClr val="000000"/>
                </a:solidFill>
                <a:highlight>
                  <a:srgbClr val="FFFFFF"/>
                </a:highlight>
                <a:latin typeface="Times New Roman"/>
                <a:ea typeface="Times New Roman"/>
                <a:cs typeface="Times New Roman"/>
                <a:sym typeface="Times New Roman"/>
              </a:rPr>
              <a:t> with the vision of the Almighty,</a:t>
            </a:r>
            <a:r>
              <a:rPr lang="en" sz="1350">
                <a:solidFill>
                  <a:srgbClr val="FF0000"/>
                </a:solidFill>
                <a:highlight>
                  <a:srgbClr val="FFFFFF"/>
                </a:highlight>
                <a:latin typeface="Times New Roman"/>
                <a:ea typeface="Times New Roman"/>
                <a:cs typeface="Times New Roman"/>
                <a:sym typeface="Times New Roman"/>
              </a:rPr>
              <a:t>  </a:t>
            </a:r>
            <a:r>
              <a:rPr lang="en" sz="1350">
                <a:solidFill>
                  <a:srgbClr val="000000"/>
                </a:solidFill>
                <a:highlight>
                  <a:srgbClr val="FFFFFF"/>
                </a:highlight>
                <a:latin typeface="Times New Roman"/>
                <a:ea typeface="Times New Roman"/>
                <a:cs typeface="Times New Roman"/>
                <a:sym typeface="Times New Roman"/>
              </a:rPr>
              <a:t>and the angel of his presence stood by me, and immediately </a:t>
            </a:r>
            <a:r>
              <a:rPr lang="en" sz="1350">
                <a:solidFill>
                  <a:srgbClr val="000000"/>
                </a:solidFill>
                <a:highlight>
                  <a:srgbClr val="FFFFFF"/>
                </a:highlight>
                <a:uFill>
                  <a:noFill/>
                </a:uFill>
                <a:latin typeface="Times New Roman"/>
                <a:ea typeface="Times New Roman"/>
                <a:cs typeface="Times New Roman"/>
                <a:sym typeface="Times New Roman"/>
                <a:hlinkClick r:id="rId22">
                  <a:extLst>
                    <a:ext uri="{A12FA001-AC4F-418D-AE19-62706E023703}">
                      <ahyp:hlinkClr val="tx"/>
                    </a:ext>
                  </a:extLst>
                </a:hlinkClick>
              </a:rPr>
              <a:t>unloosed</a:t>
            </a:r>
            <a:r>
              <a:rPr lang="en" sz="1350">
                <a:solidFill>
                  <a:srgbClr val="000000"/>
                </a:solidFill>
                <a:highlight>
                  <a:srgbClr val="FFFFFF"/>
                </a:highlight>
                <a:latin typeface="Times New Roman"/>
                <a:ea typeface="Times New Roman"/>
                <a:cs typeface="Times New Roman"/>
                <a:sym typeface="Times New Roman"/>
              </a:rPr>
              <a:t> my ba</a:t>
            </a:r>
            <a:r>
              <a:rPr lang="en" sz="1350">
                <a:highlight>
                  <a:srgbClr val="FFFFFF"/>
                </a:highlight>
                <a:latin typeface="Times New Roman"/>
                <a:ea typeface="Times New Roman"/>
                <a:cs typeface="Times New Roman"/>
                <a:sym typeface="Times New Roman"/>
              </a:rPr>
              <a:t>nds;</a:t>
            </a:r>
            <a:endParaRPr sz="1350">
              <a:solidFill>
                <a:srgbClr val="000000"/>
              </a:solidFill>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800">
              <a:solidFill>
                <a:srgbClr val="FF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xEl>
                                              <p:pRg end="0" st="0"/>
                                            </p:txEl>
                                          </p:spTgt>
                                        </p:tgtEl>
                                        <p:attrNameLst>
                                          <p:attrName>style.visibility</p:attrName>
                                        </p:attrNameLst>
                                      </p:cBhvr>
                                      <p:to>
                                        <p:strVal val="visible"/>
                                      </p:to>
                                    </p:set>
                                    <p:animEffect filter="fade" transition="in">
                                      <p:cBhvr>
                                        <p:cTn dur="1000"/>
                                        <p:tgtEl>
                                          <p:spTgt spid="20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xEl>
                                              <p:pRg end="1" st="1"/>
                                            </p:txEl>
                                          </p:spTgt>
                                        </p:tgtEl>
                                        <p:attrNameLst>
                                          <p:attrName>style.visibility</p:attrName>
                                        </p:attrNameLst>
                                      </p:cBhvr>
                                      <p:to>
                                        <p:strVal val="visible"/>
                                      </p:to>
                                    </p:set>
                                    <p:animEffect filter="fade" transition="in">
                                      <p:cBhvr>
                                        <p:cTn dur="1000"/>
                                        <p:tgtEl>
                                          <p:spTgt spid="20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xEl>
                                              <p:pRg end="2" st="2"/>
                                            </p:txEl>
                                          </p:spTgt>
                                        </p:tgtEl>
                                        <p:attrNameLst>
                                          <p:attrName>style.visibility</p:attrName>
                                        </p:attrNameLst>
                                      </p:cBhvr>
                                      <p:to>
                                        <p:strVal val="visible"/>
                                      </p:to>
                                    </p:set>
                                    <p:animEffect filter="fade" transition="in">
                                      <p:cBhvr>
                                        <p:cTn dur="1000"/>
                                        <p:tgtEl>
                                          <p:spTgt spid="20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xEl>
                                              <p:pRg end="3" st="3"/>
                                            </p:txEl>
                                          </p:spTgt>
                                        </p:tgtEl>
                                        <p:attrNameLst>
                                          <p:attrName>style.visibility</p:attrName>
                                        </p:attrNameLst>
                                      </p:cBhvr>
                                      <p:to>
                                        <p:strVal val="visible"/>
                                      </p:to>
                                    </p:set>
                                    <p:animEffect filter="fade" transition="in">
                                      <p:cBhvr>
                                        <p:cTn dur="1000"/>
                                        <p:tgtEl>
                                          <p:spTgt spid="20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xEl>
                                              <p:pRg end="4" st="4"/>
                                            </p:txEl>
                                          </p:spTgt>
                                        </p:tgtEl>
                                        <p:attrNameLst>
                                          <p:attrName>style.visibility</p:attrName>
                                        </p:attrNameLst>
                                      </p:cBhvr>
                                      <p:to>
                                        <p:strVal val="visible"/>
                                      </p:to>
                                    </p:set>
                                    <p:animEffect filter="fade" transition="in">
                                      <p:cBhvr>
                                        <p:cTn dur="1000"/>
                                        <p:tgtEl>
                                          <p:spTgt spid="20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xEl>
                                              <p:pRg end="5" st="5"/>
                                            </p:txEl>
                                          </p:spTgt>
                                        </p:tgtEl>
                                        <p:attrNameLst>
                                          <p:attrName>style.visibility</p:attrName>
                                        </p:attrNameLst>
                                      </p:cBhvr>
                                      <p:to>
                                        <p:strVal val="visible"/>
                                      </p:to>
                                    </p:set>
                                    <p:animEffect filter="fade" transition="in">
                                      <p:cBhvr>
                                        <p:cTn dur="1000"/>
                                        <p:tgtEl>
                                          <p:spTgt spid="20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xEl>
                                              <p:pRg end="6" st="6"/>
                                            </p:txEl>
                                          </p:spTgt>
                                        </p:tgtEl>
                                        <p:attrNameLst>
                                          <p:attrName>style.visibility</p:attrName>
                                        </p:attrNameLst>
                                      </p:cBhvr>
                                      <p:to>
                                        <p:strVal val="visible"/>
                                      </p:to>
                                    </p:set>
                                    <p:animEffect filter="fade" transition="in">
                                      <p:cBhvr>
                                        <p:cTn dur="1000"/>
                                        <p:tgtEl>
                                          <p:spTgt spid="20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xEl>
                                              <p:pRg end="7" st="7"/>
                                            </p:txEl>
                                          </p:spTgt>
                                        </p:tgtEl>
                                        <p:attrNameLst>
                                          <p:attrName>style.visibility</p:attrName>
                                        </p:attrNameLst>
                                      </p:cBhvr>
                                      <p:to>
                                        <p:strVal val="visible"/>
                                      </p:to>
                                    </p:set>
                                    <p:animEffect filter="fade" transition="in">
                                      <p:cBhvr>
                                        <p:cTn dur="1000"/>
                                        <p:tgtEl>
                                          <p:spTgt spid="207">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xEl>
                                              <p:pRg end="8" st="8"/>
                                            </p:txEl>
                                          </p:spTgt>
                                        </p:tgtEl>
                                        <p:attrNameLst>
                                          <p:attrName>style.visibility</p:attrName>
                                        </p:attrNameLst>
                                      </p:cBhvr>
                                      <p:to>
                                        <p:strVal val="visible"/>
                                      </p:to>
                                    </p:set>
                                    <p:animEffect filter="fade" transition="in">
                                      <p:cBhvr>
                                        <p:cTn dur="1000"/>
                                        <p:tgtEl>
                                          <p:spTgt spid="207">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8"/>
          <p:cNvSpPr txBox="1"/>
          <p:nvPr>
            <p:ph type="title"/>
          </p:nvPr>
        </p:nvSpPr>
        <p:spPr>
          <a:xfrm>
            <a:off x="0" y="0"/>
            <a:ext cx="9144000" cy="5143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000">
                <a:highlight>
                  <a:srgbClr val="FFFFFF"/>
                </a:highlight>
                <a:latin typeface="Times New Roman"/>
                <a:ea typeface="Times New Roman"/>
                <a:cs typeface="Times New Roman"/>
                <a:sym typeface="Times New Roman"/>
              </a:rPr>
              <a:t>31 </a:t>
            </a:r>
            <a:r>
              <a:rPr lang="en" sz="1350">
                <a:highlight>
                  <a:srgbClr val="FFFFFF"/>
                </a:highlight>
                <a:latin typeface="Times New Roman"/>
                <a:ea typeface="Times New Roman"/>
                <a:cs typeface="Times New Roman"/>
                <a:sym typeface="Times New Roman"/>
              </a:rPr>
              <a:t>But the </a:t>
            </a:r>
            <a:r>
              <a:rPr lang="en" sz="1350">
                <a:highlight>
                  <a:srgbClr val="FFFFFF"/>
                </a:highlight>
                <a:uFill>
                  <a:noFill/>
                </a:uFill>
                <a:latin typeface="Times New Roman"/>
                <a:ea typeface="Times New Roman"/>
                <a:cs typeface="Times New Roman"/>
                <a:sym typeface="Times New Roman"/>
                <a:hlinkClick r:id="rId3"/>
              </a:rPr>
              <a:t>records</a:t>
            </a:r>
            <a:r>
              <a:rPr lang="en" sz="1350">
                <a:highlight>
                  <a:srgbClr val="FFFFFF"/>
                </a:highlight>
                <a:latin typeface="Times New Roman"/>
                <a:ea typeface="Times New Roman"/>
                <a:cs typeface="Times New Roman"/>
                <a:sym typeface="Times New Roman"/>
              </a:rPr>
              <a:t> of the fathers, even the patriarchs, </a:t>
            </a:r>
            <a:r>
              <a:rPr lang="en" sz="1350">
                <a:solidFill>
                  <a:srgbClr val="0000FF"/>
                </a:solidFill>
                <a:highlight>
                  <a:srgbClr val="FFFFFF"/>
                </a:highlight>
                <a:latin typeface="Times New Roman"/>
                <a:ea typeface="Times New Roman"/>
                <a:cs typeface="Times New Roman"/>
                <a:sym typeface="Times New Roman"/>
              </a:rPr>
              <a:t>concerning the right of Priesthood,</a:t>
            </a:r>
            <a:r>
              <a:rPr lang="en" sz="1350">
                <a:highlight>
                  <a:srgbClr val="FFFFFF"/>
                </a:highlight>
                <a:latin typeface="Times New Roman"/>
                <a:ea typeface="Times New Roman"/>
                <a:cs typeface="Times New Roman"/>
                <a:sym typeface="Times New Roman"/>
              </a:rPr>
              <a:t> the Lord my God preserved in mine own hands; therefore a </a:t>
            </a:r>
            <a:r>
              <a:rPr lang="en" sz="1350">
                <a:solidFill>
                  <a:srgbClr val="0000FF"/>
                </a:solidFill>
                <a:highlight>
                  <a:srgbClr val="FFFFFF"/>
                </a:highlight>
                <a:latin typeface="Times New Roman"/>
                <a:ea typeface="Times New Roman"/>
                <a:cs typeface="Times New Roman"/>
                <a:sym typeface="Times New Roman"/>
              </a:rPr>
              <a:t>knowledge of the beginning of the creation,</a:t>
            </a:r>
            <a:r>
              <a:rPr lang="en" sz="1350">
                <a:highlight>
                  <a:srgbClr val="FFFFFF"/>
                </a:highlight>
                <a:latin typeface="Times New Roman"/>
                <a:ea typeface="Times New Roman"/>
                <a:cs typeface="Times New Roman"/>
                <a:sym typeface="Times New Roman"/>
              </a:rPr>
              <a:t> and also of the </a:t>
            </a:r>
            <a:r>
              <a:rPr lang="en" sz="1350">
                <a:highlight>
                  <a:srgbClr val="FFFFFF"/>
                </a:highlight>
                <a:uFill>
                  <a:noFill/>
                </a:uFill>
                <a:latin typeface="Times New Roman"/>
                <a:ea typeface="Times New Roman"/>
                <a:cs typeface="Times New Roman"/>
                <a:sym typeface="Times New Roman"/>
                <a:hlinkClick r:id="rId4"/>
              </a:rPr>
              <a:t>planets</a:t>
            </a:r>
            <a:r>
              <a:rPr lang="en" sz="1350">
                <a:highlight>
                  <a:srgbClr val="FFFFFF"/>
                </a:highlight>
                <a:latin typeface="Times New Roman"/>
                <a:ea typeface="Times New Roman"/>
                <a:cs typeface="Times New Roman"/>
                <a:sym typeface="Times New Roman"/>
              </a:rPr>
              <a:t>, and of the stars, as they were made known unto the fathers, have I kept even unto this day.</a:t>
            </a:r>
            <a:r>
              <a:rPr lang="en" sz="1350">
                <a:solidFill>
                  <a:srgbClr val="FF0000"/>
                </a:solidFill>
                <a:highlight>
                  <a:srgbClr val="FFFFFF"/>
                </a:highlight>
                <a:latin typeface="Times New Roman"/>
                <a:ea typeface="Times New Roman"/>
                <a:cs typeface="Times New Roman"/>
                <a:sym typeface="Times New Roman"/>
              </a:rPr>
              <a:t>.</a:t>
            </a:r>
            <a:endParaRPr sz="1350">
              <a:solidFill>
                <a:srgbClr val="FF0000"/>
              </a:solidFill>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350">
              <a:solidFill>
                <a:srgbClr val="FF0000"/>
              </a:solidFill>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b="1" lang="en" sz="1000">
                <a:highlight>
                  <a:srgbClr val="FFFFFF"/>
                </a:highlight>
                <a:latin typeface="Times New Roman"/>
                <a:ea typeface="Times New Roman"/>
                <a:cs typeface="Times New Roman"/>
                <a:sym typeface="Times New Roman"/>
              </a:rPr>
              <a:t>2:3 </a:t>
            </a:r>
            <a:r>
              <a:rPr lang="en" sz="1350">
                <a:highlight>
                  <a:srgbClr val="FFFFFF"/>
                </a:highlight>
                <a:latin typeface="Times New Roman"/>
                <a:ea typeface="Times New Roman"/>
                <a:cs typeface="Times New Roman"/>
                <a:sym typeface="Times New Roman"/>
              </a:rPr>
              <a:t>No</a:t>
            </a:r>
            <a:r>
              <a:rPr lang="en" sz="1350">
                <a:solidFill>
                  <a:srgbClr val="000000"/>
                </a:solidFill>
                <a:highlight>
                  <a:srgbClr val="FFFFFF"/>
                </a:highlight>
                <a:latin typeface="Times New Roman"/>
                <a:ea typeface="Times New Roman"/>
                <a:cs typeface="Times New Roman"/>
                <a:sym typeface="Times New Roman"/>
              </a:rPr>
              <a:t>w the Lord had </a:t>
            </a:r>
            <a:r>
              <a:rPr lang="en" sz="1350">
                <a:solidFill>
                  <a:srgbClr val="000000"/>
                </a:solidFill>
                <a:highlight>
                  <a:srgbClr val="FFFFFF"/>
                </a:highlight>
                <a:uFill>
                  <a:noFill/>
                </a:uFill>
                <a:latin typeface="Times New Roman"/>
                <a:ea typeface="Times New Roman"/>
                <a:cs typeface="Times New Roman"/>
                <a:sym typeface="Times New Roman"/>
                <a:hlinkClick r:id="rId5">
                  <a:extLst>
                    <a:ext uri="{A12FA001-AC4F-418D-AE19-62706E023703}">
                      <ahyp:hlinkClr val="tx"/>
                    </a:ext>
                  </a:extLst>
                </a:hlinkClick>
              </a:rPr>
              <a:t>said</a:t>
            </a:r>
            <a:r>
              <a:rPr lang="en" sz="1350">
                <a:solidFill>
                  <a:srgbClr val="000000"/>
                </a:solidFill>
                <a:highlight>
                  <a:srgbClr val="FFFFFF"/>
                </a:highlight>
                <a:latin typeface="Times New Roman"/>
                <a:ea typeface="Times New Roman"/>
                <a:cs typeface="Times New Roman"/>
                <a:sym typeface="Times New Roman"/>
              </a:rPr>
              <a:t> unto me: Abraham, get thee out of thy country, and from thy kindred, and from thy father’s house, unto a land that I will show thee</a:t>
            </a:r>
            <a:r>
              <a:rPr lang="en" sz="1350">
                <a:highlight>
                  <a:srgbClr val="FFFFFF"/>
                </a:highlight>
                <a:latin typeface="Times New Roman"/>
                <a:ea typeface="Times New Roman"/>
                <a:cs typeface="Times New Roman"/>
                <a:sym typeface="Times New Roman"/>
              </a:rPr>
              <a:t>. </a:t>
            </a:r>
            <a:endParaRPr sz="1350">
              <a:solidFill>
                <a:srgbClr val="FF0000"/>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t/>
            </a:r>
            <a:endParaRPr sz="1350">
              <a:solidFill>
                <a:srgbClr val="FF0000"/>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t/>
            </a:r>
            <a:endParaRPr sz="1350">
              <a:solidFill>
                <a:srgbClr val="FF0000"/>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id="217" name="Google Shape;217;p39"/>
          <p:cNvPicPr preferRelativeResize="0"/>
          <p:nvPr/>
        </p:nvPicPr>
        <p:blipFill>
          <a:blip r:embed="rId3">
            <a:alphaModFix/>
          </a:blip>
          <a:stretch>
            <a:fillRect/>
          </a:stretch>
        </p:blipFill>
        <p:spPr>
          <a:xfrm>
            <a:off x="0" y="0"/>
            <a:ext cx="7129968" cy="5143500"/>
          </a:xfrm>
          <a:prstGeom prst="rect">
            <a:avLst/>
          </a:prstGeom>
          <a:noFill/>
          <a:ln>
            <a:noFill/>
          </a:ln>
        </p:spPr>
      </p:pic>
      <p:sp>
        <p:nvSpPr>
          <p:cNvPr id="218" name="Google Shape;218;p39"/>
          <p:cNvSpPr txBox="1"/>
          <p:nvPr/>
        </p:nvSpPr>
        <p:spPr>
          <a:xfrm>
            <a:off x="7357875" y="602650"/>
            <a:ext cx="1667700" cy="140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500" u="sng">
                <a:solidFill>
                  <a:srgbClr val="0000FF"/>
                </a:solidFill>
              </a:rPr>
              <a:t>Enos</a:t>
            </a:r>
            <a:endParaRPr b="1" sz="3500" u="sng">
              <a:solidFill>
                <a:srgbClr val="0000FF"/>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40"/>
          <p:cNvSpPr txBox="1"/>
          <p:nvPr>
            <p:ph idx="1" type="body"/>
          </p:nvPr>
        </p:nvSpPr>
        <p:spPr>
          <a:xfrm>
            <a:off x="0" y="0"/>
            <a:ext cx="8832300" cy="456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chemeClr val="dk1"/>
                </a:solidFill>
                <a:highlight>
                  <a:srgbClr val="FFFFFF"/>
                </a:highlight>
                <a:latin typeface="Times New Roman"/>
                <a:ea typeface="Times New Roman"/>
                <a:cs typeface="Times New Roman"/>
                <a:sym typeface="Times New Roman"/>
              </a:rPr>
              <a:t>1 </a:t>
            </a:r>
            <a:r>
              <a:rPr lang="en" sz="1350">
                <a:solidFill>
                  <a:schemeClr val="dk1"/>
                </a:solidFill>
                <a:highlight>
                  <a:srgbClr val="FFFFFF"/>
                </a:highlight>
                <a:latin typeface="Times New Roman"/>
                <a:ea typeface="Times New Roman"/>
                <a:cs typeface="Times New Roman"/>
                <a:sym typeface="Times New Roman"/>
              </a:rPr>
              <a:t>Behold, it</a:t>
            </a:r>
            <a:r>
              <a:rPr lang="en" sz="1350">
                <a:solidFill>
                  <a:srgbClr val="000000"/>
                </a:solidFill>
                <a:highlight>
                  <a:srgbClr val="FFFFFF"/>
                </a:highlight>
                <a:latin typeface="Times New Roman"/>
                <a:ea typeface="Times New Roman"/>
                <a:cs typeface="Times New Roman"/>
                <a:sym typeface="Times New Roman"/>
              </a:rPr>
              <a:t> came to pass that I, </a:t>
            </a:r>
            <a:r>
              <a:rPr lang="en" sz="1350">
                <a:solidFill>
                  <a:srgbClr val="000000"/>
                </a:solidFill>
                <a:highlight>
                  <a:srgbClr val="FFFFFF"/>
                </a:highlight>
                <a:uFill>
                  <a:noFill/>
                </a:uFill>
                <a:latin typeface="Times New Roman"/>
                <a:ea typeface="Times New Roman"/>
                <a:cs typeface="Times New Roman"/>
                <a:sym typeface="Times New Roman"/>
                <a:hlinkClick r:id="rId3">
                  <a:extLst>
                    <a:ext uri="{A12FA001-AC4F-418D-AE19-62706E023703}">
                      <ahyp:hlinkClr val="tx"/>
                    </a:ext>
                  </a:extLst>
                </a:hlinkClick>
              </a:rPr>
              <a:t>Enos</a:t>
            </a:r>
            <a:r>
              <a:rPr lang="en" sz="1350">
                <a:solidFill>
                  <a:srgbClr val="000000"/>
                </a:solidFill>
                <a:highlight>
                  <a:srgbClr val="FFFFFF"/>
                </a:highlight>
                <a:latin typeface="Times New Roman"/>
                <a:ea typeface="Times New Roman"/>
                <a:cs typeface="Times New Roman"/>
                <a:sym typeface="Times New Roman"/>
              </a:rPr>
              <a:t>, knowing my father that </a:t>
            </a:r>
            <a:r>
              <a:rPr lang="en" sz="1350">
                <a:solidFill>
                  <a:srgbClr val="000000"/>
                </a:solidFill>
                <a:highlight>
                  <a:srgbClr val="FFFFFF"/>
                </a:highlight>
                <a:uFill>
                  <a:noFill/>
                </a:uFill>
                <a:latin typeface="Times New Roman"/>
                <a:ea typeface="Times New Roman"/>
                <a:cs typeface="Times New Roman"/>
                <a:sym typeface="Times New Roman"/>
                <a:hlinkClick r:id="rId4">
                  <a:extLst>
                    <a:ext uri="{A12FA001-AC4F-418D-AE19-62706E023703}">
                      <ahyp:hlinkClr val="tx"/>
                    </a:ext>
                  </a:extLst>
                </a:hlinkClick>
              </a:rPr>
              <a:t>he</a:t>
            </a:r>
            <a:r>
              <a:rPr lang="en" sz="1350">
                <a:solidFill>
                  <a:srgbClr val="000000"/>
                </a:solidFill>
                <a:highlight>
                  <a:srgbClr val="FFFFFF"/>
                </a:highlight>
                <a:latin typeface="Times New Roman"/>
                <a:ea typeface="Times New Roman"/>
                <a:cs typeface="Times New Roman"/>
                <a:sym typeface="Times New Roman"/>
              </a:rPr>
              <a:t> was a just man—for he </a:t>
            </a:r>
            <a:r>
              <a:rPr lang="en" sz="1350">
                <a:solidFill>
                  <a:srgbClr val="000000"/>
                </a:solidFill>
                <a:highlight>
                  <a:srgbClr val="FFFFFF"/>
                </a:highlight>
                <a:uFill>
                  <a:noFill/>
                </a:uFill>
                <a:latin typeface="Times New Roman"/>
                <a:ea typeface="Times New Roman"/>
                <a:cs typeface="Times New Roman"/>
                <a:sym typeface="Times New Roman"/>
                <a:hlinkClick r:id="rId5">
                  <a:extLst>
                    <a:ext uri="{A12FA001-AC4F-418D-AE19-62706E023703}">
                      <ahyp:hlinkClr val="tx"/>
                    </a:ext>
                  </a:extLst>
                </a:hlinkClick>
              </a:rPr>
              <a:t>taught</a:t>
            </a:r>
            <a:r>
              <a:rPr lang="en" sz="1350">
                <a:solidFill>
                  <a:srgbClr val="000000"/>
                </a:solidFill>
                <a:highlight>
                  <a:srgbClr val="FFFFFF"/>
                </a:highlight>
                <a:latin typeface="Times New Roman"/>
                <a:ea typeface="Times New Roman"/>
                <a:cs typeface="Times New Roman"/>
                <a:sym typeface="Times New Roman"/>
              </a:rPr>
              <a:t> me in his language, and also in the </a:t>
            </a:r>
            <a:r>
              <a:rPr lang="en" sz="1350">
                <a:solidFill>
                  <a:srgbClr val="000000"/>
                </a:solidFill>
                <a:highlight>
                  <a:srgbClr val="FFFFFF"/>
                </a:highlight>
                <a:uFill>
                  <a:noFill/>
                </a:uFill>
                <a:latin typeface="Times New Roman"/>
                <a:ea typeface="Times New Roman"/>
                <a:cs typeface="Times New Roman"/>
                <a:sym typeface="Times New Roman"/>
                <a:hlinkClick r:id="rId6">
                  <a:extLst>
                    <a:ext uri="{A12FA001-AC4F-418D-AE19-62706E023703}">
                      <ahyp:hlinkClr val="tx"/>
                    </a:ext>
                  </a:extLst>
                </a:hlinkClick>
              </a:rPr>
              <a:t>nurture</a:t>
            </a:r>
            <a:r>
              <a:rPr lang="en" sz="1350">
                <a:solidFill>
                  <a:srgbClr val="000000"/>
                </a:solidFill>
                <a:highlight>
                  <a:srgbClr val="FFFFFF"/>
                </a:highlight>
                <a:latin typeface="Times New Roman"/>
                <a:ea typeface="Times New Roman"/>
                <a:cs typeface="Times New Roman"/>
                <a:sym typeface="Times New Roman"/>
              </a:rPr>
              <a:t> and admonition of the Lord—and blessed be t</a:t>
            </a:r>
            <a:r>
              <a:rPr lang="en" sz="1350">
                <a:solidFill>
                  <a:schemeClr val="dk1"/>
                </a:solidFill>
                <a:highlight>
                  <a:srgbClr val="FFFFFF"/>
                </a:highlight>
                <a:latin typeface="Times New Roman"/>
                <a:ea typeface="Times New Roman"/>
                <a:cs typeface="Times New Roman"/>
                <a:sym typeface="Times New Roman"/>
              </a:rPr>
              <a:t>he name of my God for it. </a:t>
            </a:r>
            <a:r>
              <a:rPr b="1" lang="en" sz="1000">
                <a:solidFill>
                  <a:schemeClr val="dk1"/>
                </a:solidFill>
                <a:highlight>
                  <a:srgbClr val="FFFFFF"/>
                </a:highlight>
                <a:latin typeface="Times New Roman"/>
                <a:ea typeface="Times New Roman"/>
                <a:cs typeface="Times New Roman"/>
                <a:sym typeface="Times New Roman"/>
              </a:rPr>
              <a:t>2 </a:t>
            </a:r>
            <a:r>
              <a:rPr lang="en" sz="1350">
                <a:solidFill>
                  <a:schemeClr val="dk1"/>
                </a:solidFill>
                <a:highlight>
                  <a:srgbClr val="FFFFFF"/>
                </a:highlight>
                <a:latin typeface="Times New Roman"/>
                <a:ea typeface="Times New Roman"/>
                <a:cs typeface="Times New Roman"/>
                <a:sym typeface="Times New Roman"/>
              </a:rPr>
              <a:t>And I will tell you of th</a:t>
            </a:r>
            <a:r>
              <a:rPr lang="en" sz="1350">
                <a:solidFill>
                  <a:srgbClr val="000000"/>
                </a:solidFill>
                <a:highlight>
                  <a:srgbClr val="FFFFFF"/>
                </a:highlight>
                <a:latin typeface="Times New Roman"/>
                <a:ea typeface="Times New Roman"/>
                <a:cs typeface="Times New Roman"/>
                <a:sym typeface="Times New Roman"/>
              </a:rPr>
              <a:t>e </a:t>
            </a:r>
            <a:r>
              <a:rPr lang="en" sz="1350">
                <a:solidFill>
                  <a:srgbClr val="000000"/>
                </a:solidFill>
                <a:highlight>
                  <a:srgbClr val="FFFFFF"/>
                </a:highlight>
                <a:uFill>
                  <a:noFill/>
                </a:uFill>
                <a:latin typeface="Times New Roman"/>
                <a:ea typeface="Times New Roman"/>
                <a:cs typeface="Times New Roman"/>
                <a:sym typeface="Times New Roman"/>
                <a:hlinkClick r:id="rId7">
                  <a:extLst>
                    <a:ext uri="{A12FA001-AC4F-418D-AE19-62706E023703}">
                      <ahyp:hlinkClr val="tx"/>
                    </a:ext>
                  </a:extLst>
                </a:hlinkClick>
              </a:rPr>
              <a:t>wrestle</a:t>
            </a:r>
            <a:r>
              <a:rPr lang="en" sz="1350">
                <a:solidFill>
                  <a:srgbClr val="000000"/>
                </a:solidFill>
                <a:highlight>
                  <a:srgbClr val="FFFFFF"/>
                </a:highlight>
                <a:latin typeface="Times New Roman"/>
                <a:ea typeface="Times New Roman"/>
                <a:cs typeface="Times New Roman"/>
                <a:sym typeface="Times New Roman"/>
              </a:rPr>
              <a:t> </a:t>
            </a:r>
            <a:r>
              <a:rPr lang="en" sz="1350">
                <a:solidFill>
                  <a:schemeClr val="dk1"/>
                </a:solidFill>
                <a:highlight>
                  <a:srgbClr val="FFFFFF"/>
                </a:highlight>
                <a:latin typeface="Times New Roman"/>
                <a:ea typeface="Times New Roman"/>
                <a:cs typeface="Times New Roman"/>
                <a:sym typeface="Times New Roman"/>
              </a:rPr>
              <a:t>which I had before God, </a:t>
            </a:r>
            <a:r>
              <a:rPr b="1" lang="en" sz="1350" u="sng">
                <a:solidFill>
                  <a:srgbClr val="0000FF"/>
                </a:solidFill>
                <a:highlight>
                  <a:srgbClr val="FFFFFF"/>
                </a:highlight>
                <a:latin typeface="Times New Roman"/>
                <a:ea typeface="Times New Roman"/>
                <a:cs typeface="Times New Roman"/>
                <a:sym typeface="Times New Roman"/>
              </a:rPr>
              <a:t>before </a:t>
            </a:r>
            <a:r>
              <a:rPr lang="en" sz="1350">
                <a:solidFill>
                  <a:schemeClr val="dk1"/>
                </a:solidFill>
                <a:highlight>
                  <a:srgbClr val="FFFFFF"/>
                </a:highlight>
                <a:latin typeface="Times New Roman"/>
                <a:ea typeface="Times New Roman"/>
                <a:cs typeface="Times New Roman"/>
                <a:sym typeface="Times New Roman"/>
              </a:rPr>
              <a:t>I received</a:t>
            </a:r>
            <a:r>
              <a:rPr lang="en" sz="1350">
                <a:solidFill>
                  <a:srgbClr val="000000"/>
                </a:solidFill>
                <a:highlight>
                  <a:srgbClr val="FFFFFF"/>
                </a:highlight>
                <a:latin typeface="Times New Roman"/>
                <a:ea typeface="Times New Roman"/>
                <a:cs typeface="Times New Roman"/>
                <a:sym typeface="Times New Roman"/>
              </a:rPr>
              <a:t> a </a:t>
            </a:r>
            <a:r>
              <a:rPr lang="en" sz="1350">
                <a:solidFill>
                  <a:srgbClr val="000000"/>
                </a:solidFill>
                <a:highlight>
                  <a:srgbClr val="FFFFFF"/>
                </a:highlight>
                <a:uFill>
                  <a:noFill/>
                </a:uFill>
                <a:latin typeface="Times New Roman"/>
                <a:ea typeface="Times New Roman"/>
                <a:cs typeface="Times New Roman"/>
                <a:sym typeface="Times New Roman"/>
                <a:hlinkClick r:id="rId8">
                  <a:extLst>
                    <a:ext uri="{A12FA001-AC4F-418D-AE19-62706E023703}">
                      <ahyp:hlinkClr val="tx"/>
                    </a:ext>
                  </a:extLst>
                </a:hlinkClick>
              </a:rPr>
              <a:t>remission</a:t>
            </a:r>
            <a:r>
              <a:rPr lang="en" sz="1350">
                <a:solidFill>
                  <a:srgbClr val="000000"/>
                </a:solidFill>
                <a:highlight>
                  <a:srgbClr val="FFFFFF"/>
                </a:highlight>
                <a:latin typeface="Times New Roman"/>
                <a:ea typeface="Times New Roman"/>
                <a:cs typeface="Times New Roman"/>
                <a:sym typeface="Times New Roman"/>
              </a:rPr>
              <a:t> of </a:t>
            </a:r>
            <a:r>
              <a:rPr lang="en" sz="1350">
                <a:solidFill>
                  <a:schemeClr val="dk1"/>
                </a:solidFill>
                <a:highlight>
                  <a:srgbClr val="FFFFFF"/>
                </a:highlight>
                <a:latin typeface="Times New Roman"/>
                <a:ea typeface="Times New Roman"/>
                <a:cs typeface="Times New Roman"/>
                <a:sym typeface="Times New Roman"/>
              </a:rPr>
              <a:t>my sins. </a:t>
            </a:r>
            <a:endParaRPr sz="1350">
              <a:solidFill>
                <a:srgbClr val="FF0000"/>
              </a:solidFill>
              <a:highlight>
                <a:srgbClr val="FFFFFF"/>
              </a:highlight>
              <a:latin typeface="Times New Roman"/>
              <a:ea typeface="Times New Roman"/>
              <a:cs typeface="Times New Roman"/>
              <a:sym typeface="Times New Roman"/>
            </a:endParaRPr>
          </a:p>
          <a:p>
            <a:pPr indent="0" lvl="0" marL="0" rtl="0" algn="l">
              <a:spcBef>
                <a:spcPts val="1600"/>
              </a:spcBef>
              <a:spcAft>
                <a:spcPts val="0"/>
              </a:spcAft>
              <a:buNone/>
            </a:pPr>
            <a:r>
              <a:rPr lang="en" sz="1350">
                <a:solidFill>
                  <a:srgbClr val="FF0000"/>
                </a:solidFill>
                <a:highlight>
                  <a:srgbClr val="FFFFFF"/>
                </a:highlight>
                <a:latin typeface="Times New Roman"/>
                <a:ea typeface="Times New Roman"/>
                <a:cs typeface="Times New Roman"/>
                <a:sym typeface="Times New Roman"/>
              </a:rPr>
              <a:t>  </a:t>
            </a:r>
            <a:r>
              <a:rPr b="1" lang="en" sz="1000">
                <a:solidFill>
                  <a:schemeClr val="dk1"/>
                </a:solidFill>
                <a:highlight>
                  <a:srgbClr val="FFFFFF"/>
                </a:highlight>
                <a:latin typeface="Times New Roman"/>
                <a:ea typeface="Times New Roman"/>
                <a:cs typeface="Times New Roman"/>
                <a:sym typeface="Times New Roman"/>
              </a:rPr>
              <a:t>5 </a:t>
            </a:r>
            <a:r>
              <a:rPr lang="en" sz="1350">
                <a:solidFill>
                  <a:schemeClr val="dk1"/>
                </a:solidFill>
                <a:highlight>
                  <a:srgbClr val="FFFFFF"/>
                </a:highlight>
                <a:latin typeface="Times New Roman"/>
                <a:ea typeface="Times New Roman"/>
                <a:cs typeface="Times New Roman"/>
                <a:sym typeface="Times New Roman"/>
              </a:rPr>
              <a:t>And there came a </a:t>
            </a:r>
            <a:r>
              <a:rPr lang="en" sz="1350">
                <a:solidFill>
                  <a:srgbClr val="000000"/>
                </a:solidFill>
                <a:highlight>
                  <a:srgbClr val="FFFFFF"/>
                </a:highlight>
                <a:uFill>
                  <a:noFill/>
                </a:uFill>
                <a:latin typeface="Times New Roman"/>
                <a:ea typeface="Times New Roman"/>
                <a:cs typeface="Times New Roman"/>
                <a:sym typeface="Times New Roman"/>
                <a:hlinkClick r:id="rId9">
                  <a:extLst>
                    <a:ext uri="{A12FA001-AC4F-418D-AE19-62706E023703}">
                      <ahyp:hlinkClr val="tx"/>
                    </a:ext>
                  </a:extLst>
                </a:hlinkClick>
              </a:rPr>
              <a:t>voice</a:t>
            </a:r>
            <a:r>
              <a:rPr lang="en" sz="1350">
                <a:solidFill>
                  <a:srgbClr val="000000"/>
                </a:solidFill>
                <a:highlight>
                  <a:srgbClr val="FFFFFF"/>
                </a:highlight>
                <a:latin typeface="Times New Roman"/>
                <a:ea typeface="Times New Roman"/>
                <a:cs typeface="Times New Roman"/>
                <a:sym typeface="Times New Roman"/>
              </a:rPr>
              <a:t> unto me, saying: Enos, thy sins are </a:t>
            </a:r>
            <a:r>
              <a:rPr lang="en" sz="1350">
                <a:solidFill>
                  <a:srgbClr val="000000"/>
                </a:solidFill>
                <a:highlight>
                  <a:srgbClr val="FFFFFF"/>
                </a:highlight>
                <a:uFill>
                  <a:noFill/>
                </a:uFill>
                <a:latin typeface="Times New Roman"/>
                <a:ea typeface="Times New Roman"/>
                <a:cs typeface="Times New Roman"/>
                <a:sym typeface="Times New Roman"/>
                <a:hlinkClick r:id="rId10">
                  <a:extLst>
                    <a:ext uri="{A12FA001-AC4F-418D-AE19-62706E023703}">
                      <ahyp:hlinkClr val="tx"/>
                    </a:ext>
                  </a:extLst>
                </a:hlinkClick>
              </a:rPr>
              <a:t>forgiven</a:t>
            </a:r>
            <a:r>
              <a:rPr lang="en" sz="1350">
                <a:solidFill>
                  <a:srgbClr val="000000"/>
                </a:solidFill>
                <a:highlight>
                  <a:srgbClr val="FFFFFF"/>
                </a:highlight>
                <a:latin typeface="Times New Roman"/>
                <a:ea typeface="Times New Roman"/>
                <a:cs typeface="Times New Roman"/>
                <a:sym typeface="Times New Roman"/>
              </a:rPr>
              <a:t> thee, and thou shalt be blessed. </a:t>
            </a:r>
            <a:endParaRPr sz="1350">
              <a:solidFill>
                <a:srgbClr val="FF0000"/>
              </a:solidFill>
              <a:highlight>
                <a:srgbClr val="FFFFFF"/>
              </a:highlight>
              <a:latin typeface="Times New Roman"/>
              <a:ea typeface="Times New Roman"/>
              <a:cs typeface="Times New Roman"/>
              <a:sym typeface="Times New Roman"/>
            </a:endParaRPr>
          </a:p>
          <a:p>
            <a:pPr indent="0" lvl="0" marL="0" rtl="0" algn="l">
              <a:spcBef>
                <a:spcPts val="1600"/>
              </a:spcBef>
              <a:spcAft>
                <a:spcPts val="0"/>
              </a:spcAft>
              <a:buNone/>
            </a:pPr>
            <a:r>
              <a:rPr lang="en" sz="1350">
                <a:solidFill>
                  <a:srgbClr val="FF0000"/>
                </a:solidFill>
                <a:highlight>
                  <a:srgbClr val="FFFFFF"/>
                </a:highlight>
                <a:latin typeface="Times New Roman"/>
                <a:ea typeface="Times New Roman"/>
                <a:cs typeface="Times New Roman"/>
                <a:sym typeface="Times New Roman"/>
              </a:rPr>
              <a:t> 8…</a:t>
            </a:r>
            <a:r>
              <a:rPr lang="en" sz="1350">
                <a:solidFill>
                  <a:schemeClr val="dk1"/>
                </a:solidFill>
                <a:highlight>
                  <a:srgbClr val="FFFFFF"/>
                </a:highlight>
                <a:latin typeface="Times New Roman"/>
                <a:ea typeface="Times New Roman"/>
                <a:cs typeface="Times New Roman"/>
                <a:sym typeface="Times New Roman"/>
              </a:rPr>
              <a:t> </a:t>
            </a:r>
            <a:r>
              <a:rPr lang="en" sz="1350">
                <a:solidFill>
                  <a:srgbClr val="000000"/>
                </a:solidFill>
                <a:highlight>
                  <a:srgbClr val="FFFFFF"/>
                </a:highlight>
                <a:uFill>
                  <a:noFill/>
                </a:uFill>
                <a:latin typeface="Times New Roman"/>
                <a:ea typeface="Times New Roman"/>
                <a:cs typeface="Times New Roman"/>
                <a:sym typeface="Times New Roman"/>
                <a:hlinkClick r:id="rId11">
                  <a:extLst>
                    <a:ext uri="{A12FA001-AC4F-418D-AE19-62706E023703}">
                      <ahyp:hlinkClr val="tx"/>
                    </a:ext>
                  </a:extLst>
                </a:hlinkClick>
              </a:rPr>
              <a:t>Because</a:t>
            </a:r>
            <a:r>
              <a:rPr lang="en" sz="1350">
                <a:solidFill>
                  <a:srgbClr val="000000"/>
                </a:solidFill>
                <a:highlight>
                  <a:srgbClr val="FFFFFF"/>
                </a:highlight>
                <a:latin typeface="Times New Roman"/>
                <a:ea typeface="Times New Roman"/>
                <a:cs typeface="Times New Roman"/>
                <a:sym typeface="Times New Roman"/>
              </a:rPr>
              <a:t> of thy </a:t>
            </a:r>
            <a:r>
              <a:rPr lang="en" sz="1350">
                <a:solidFill>
                  <a:srgbClr val="000000"/>
                </a:solidFill>
                <a:highlight>
                  <a:srgbClr val="FFFFFF"/>
                </a:highlight>
                <a:uFill>
                  <a:noFill/>
                </a:uFill>
                <a:latin typeface="Times New Roman"/>
                <a:ea typeface="Times New Roman"/>
                <a:cs typeface="Times New Roman"/>
                <a:sym typeface="Times New Roman"/>
                <a:hlinkClick r:id="rId12">
                  <a:extLst>
                    <a:ext uri="{A12FA001-AC4F-418D-AE19-62706E023703}">
                      <ahyp:hlinkClr val="tx"/>
                    </a:ext>
                  </a:extLst>
                </a:hlinkClick>
              </a:rPr>
              <a:t>faith</a:t>
            </a:r>
            <a:r>
              <a:rPr lang="en" sz="1350">
                <a:solidFill>
                  <a:srgbClr val="000000"/>
                </a:solidFill>
                <a:highlight>
                  <a:srgbClr val="FFFFFF"/>
                </a:highlight>
                <a:latin typeface="Times New Roman"/>
                <a:ea typeface="Times New Roman"/>
                <a:cs typeface="Times New Roman"/>
                <a:sym typeface="Times New Roman"/>
              </a:rPr>
              <a:t> in Christ, whom thou hast never before heard nor seen. And many years pass away before he shall manifest himself in the flesh; wherefore, go to, thy faith hath made thee </a:t>
            </a:r>
            <a:r>
              <a:rPr lang="en" sz="1350">
                <a:solidFill>
                  <a:srgbClr val="000000"/>
                </a:solidFill>
                <a:highlight>
                  <a:srgbClr val="FFFFFF"/>
                </a:highlight>
                <a:uFill>
                  <a:noFill/>
                </a:uFill>
                <a:latin typeface="Times New Roman"/>
                <a:ea typeface="Times New Roman"/>
                <a:cs typeface="Times New Roman"/>
                <a:sym typeface="Times New Roman"/>
                <a:hlinkClick r:id="rId13">
                  <a:extLst>
                    <a:ext uri="{A12FA001-AC4F-418D-AE19-62706E023703}">
                      <ahyp:hlinkClr val="tx"/>
                    </a:ext>
                  </a:extLst>
                </a:hlinkClick>
              </a:rPr>
              <a:t>whole</a:t>
            </a:r>
            <a:r>
              <a:rPr lang="en" sz="1350">
                <a:solidFill>
                  <a:srgbClr val="000000"/>
                </a:solidFill>
                <a:highlight>
                  <a:srgbClr val="FFFFFF"/>
                </a:highlight>
                <a:latin typeface="Times New Roman"/>
                <a:ea typeface="Times New Roman"/>
                <a:cs typeface="Times New Roman"/>
                <a:sym typeface="Times New Roman"/>
              </a:rPr>
              <a:t>. </a:t>
            </a:r>
            <a:endParaRPr sz="1350">
              <a:solidFill>
                <a:srgbClr val="FF0000"/>
              </a:solidFill>
              <a:highlight>
                <a:srgbClr val="FFFFFF"/>
              </a:highlight>
              <a:latin typeface="Times New Roman"/>
              <a:ea typeface="Times New Roman"/>
              <a:cs typeface="Times New Roman"/>
              <a:sym typeface="Times New Roman"/>
            </a:endParaRPr>
          </a:p>
          <a:p>
            <a:pPr indent="0" lvl="0" marL="0" rtl="0" algn="l">
              <a:spcBef>
                <a:spcPts val="1600"/>
              </a:spcBef>
              <a:spcAft>
                <a:spcPts val="1600"/>
              </a:spcAft>
              <a:buNone/>
            </a:pPr>
            <a:r>
              <a:rPr lang="en" sz="1350">
                <a:solidFill>
                  <a:srgbClr val="FF0000"/>
                </a:solidFill>
                <a:highlight>
                  <a:srgbClr val="FFFFFF"/>
                </a:highlight>
                <a:latin typeface="Times New Roman"/>
                <a:ea typeface="Times New Roman"/>
                <a:cs typeface="Times New Roman"/>
                <a:sym typeface="Times New Roman"/>
              </a:rPr>
              <a:t>  </a:t>
            </a:r>
            <a:r>
              <a:rPr lang="en" sz="1350">
                <a:solidFill>
                  <a:srgbClr val="000000"/>
                </a:solidFill>
                <a:highlight>
                  <a:srgbClr val="FFFFFF"/>
                </a:highlight>
                <a:latin typeface="Times New Roman"/>
                <a:ea typeface="Times New Roman"/>
                <a:cs typeface="Times New Roman"/>
                <a:sym typeface="Times New Roman"/>
              </a:rPr>
              <a:t>26...by</a:t>
            </a:r>
            <a:r>
              <a:rPr lang="en" sz="1350">
                <a:solidFill>
                  <a:schemeClr val="dk1"/>
                </a:solidFill>
                <a:highlight>
                  <a:srgbClr val="FFFFFF"/>
                </a:highlight>
                <a:latin typeface="Times New Roman"/>
                <a:ea typeface="Times New Roman"/>
                <a:cs typeface="Times New Roman"/>
                <a:sym typeface="Times New Roman"/>
              </a:rPr>
              <a:t> the power of God that I must preach and </a:t>
            </a:r>
            <a:r>
              <a:rPr lang="en" sz="1350">
                <a:solidFill>
                  <a:srgbClr val="0000FF"/>
                </a:solidFill>
                <a:highlight>
                  <a:srgbClr val="FFFFFF"/>
                </a:highlight>
                <a:latin typeface="Times New Roman"/>
                <a:ea typeface="Times New Roman"/>
                <a:cs typeface="Times New Roman"/>
                <a:sym typeface="Times New Roman"/>
              </a:rPr>
              <a:t>prophesy</a:t>
            </a:r>
            <a:r>
              <a:rPr lang="en" sz="1350">
                <a:solidFill>
                  <a:schemeClr val="dk1"/>
                </a:solidFill>
                <a:highlight>
                  <a:srgbClr val="FFFFFF"/>
                </a:highlight>
                <a:latin typeface="Times New Roman"/>
                <a:ea typeface="Times New Roman"/>
                <a:cs typeface="Times New Roman"/>
                <a:sym typeface="Times New Roman"/>
              </a:rPr>
              <a:t> unto this people, and declare the word according to the truth which is in Christ. And I have declared it in all my days, and have </a:t>
            </a:r>
            <a:r>
              <a:rPr lang="en" sz="1350">
                <a:solidFill>
                  <a:srgbClr val="0000FF"/>
                </a:solidFill>
                <a:highlight>
                  <a:srgbClr val="FFFFFF"/>
                </a:highlight>
                <a:latin typeface="Times New Roman"/>
                <a:ea typeface="Times New Roman"/>
                <a:cs typeface="Times New Roman"/>
                <a:sym typeface="Times New Roman"/>
              </a:rPr>
              <a:t>rejoiced </a:t>
            </a:r>
            <a:r>
              <a:rPr lang="en" sz="1350">
                <a:solidFill>
                  <a:schemeClr val="dk1"/>
                </a:solidFill>
                <a:highlight>
                  <a:srgbClr val="FFFFFF"/>
                </a:highlight>
                <a:latin typeface="Times New Roman"/>
                <a:ea typeface="Times New Roman"/>
                <a:cs typeface="Times New Roman"/>
                <a:sym typeface="Times New Roman"/>
              </a:rPr>
              <a:t>in it above that of the world.</a:t>
            </a:r>
            <a:endParaRPr sz="1350">
              <a:solidFill>
                <a:srgbClr val="FF0000"/>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pic>
        <p:nvPicPr>
          <p:cNvPr id="228" name="Google Shape;228;p41"/>
          <p:cNvPicPr preferRelativeResize="0"/>
          <p:nvPr/>
        </p:nvPicPr>
        <p:blipFill>
          <a:blip r:embed="rId3">
            <a:alphaModFix/>
          </a:blip>
          <a:stretch>
            <a:fillRect/>
          </a:stretch>
        </p:blipFill>
        <p:spPr>
          <a:xfrm>
            <a:off x="1858350" y="453975"/>
            <a:ext cx="5427300" cy="3081125"/>
          </a:xfrm>
          <a:prstGeom prst="rect">
            <a:avLst/>
          </a:prstGeom>
          <a:noFill/>
          <a:ln>
            <a:noFill/>
          </a:ln>
        </p:spPr>
      </p:pic>
      <p:sp>
        <p:nvSpPr>
          <p:cNvPr id="229" name="Google Shape;229;p41"/>
          <p:cNvSpPr txBox="1"/>
          <p:nvPr/>
        </p:nvSpPr>
        <p:spPr>
          <a:xfrm>
            <a:off x="2789850" y="3702650"/>
            <a:ext cx="3564300" cy="85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300" u="sng">
                <a:solidFill>
                  <a:srgbClr val="0000FF"/>
                </a:solidFill>
              </a:rPr>
              <a:t>Moses</a:t>
            </a:r>
            <a:endParaRPr b="1" sz="2300" u="sng">
              <a:solidFill>
                <a:srgbClr val="0000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nvSpPr>
        <p:spPr>
          <a:xfrm>
            <a:off x="0" y="0"/>
            <a:ext cx="9144000" cy="520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rgbClr val="0000FF"/>
                </a:solidFill>
              </a:rPr>
              <a:t>Obtaining the Baptism of Fire and The Holy Ghost through the Law of a Broken Heart and Contrite Spirit:</a:t>
            </a:r>
            <a:endParaRPr u="sng">
              <a:solidFill>
                <a:srgbClr val="0000FF"/>
              </a:solidFill>
            </a:endParaRPr>
          </a:p>
          <a:p>
            <a:pPr indent="0" lvl="0" marL="0" rtl="0" algn="l">
              <a:spcBef>
                <a:spcPts val="0"/>
              </a:spcBef>
              <a:spcAft>
                <a:spcPts val="0"/>
              </a:spcAft>
              <a:buNone/>
            </a:pPr>
            <a:r>
              <a:t/>
            </a:r>
            <a:endParaRPr u="sng"/>
          </a:p>
          <a:p>
            <a:pPr indent="0" lvl="0" marL="0" rtl="0" algn="l">
              <a:lnSpc>
                <a:spcPct val="115000"/>
              </a:lnSpc>
              <a:spcBef>
                <a:spcPts val="0"/>
              </a:spcBef>
              <a:spcAft>
                <a:spcPts val="0"/>
              </a:spcAft>
              <a:buNone/>
            </a:pPr>
            <a:r>
              <a:rPr lang="en" sz="1100">
                <a:solidFill>
                  <a:schemeClr val="dk1"/>
                </a:solidFill>
                <a:highlight>
                  <a:srgbClr val="FFFFFF"/>
                </a:highlight>
                <a:latin typeface="Times New Roman"/>
                <a:ea typeface="Times New Roman"/>
                <a:cs typeface="Times New Roman"/>
                <a:sym typeface="Times New Roman"/>
              </a:rPr>
              <a:t>3 Nephi 9:</a:t>
            </a:r>
            <a:r>
              <a:rPr b="1" lang="en" sz="1100">
                <a:solidFill>
                  <a:schemeClr val="dk1"/>
                </a:solidFill>
                <a:highlight>
                  <a:srgbClr val="FFFFFF"/>
                </a:highlight>
                <a:latin typeface="Times New Roman"/>
                <a:ea typeface="Times New Roman"/>
                <a:cs typeface="Times New Roman"/>
                <a:sym typeface="Times New Roman"/>
              </a:rPr>
              <a:t>20 </a:t>
            </a:r>
            <a:r>
              <a:rPr lang="en" sz="1100">
                <a:solidFill>
                  <a:schemeClr val="dk1"/>
                </a:solidFill>
                <a:highlight>
                  <a:srgbClr val="FFFFFF"/>
                </a:highlight>
                <a:latin typeface="Times New Roman"/>
                <a:ea typeface="Times New Roman"/>
                <a:cs typeface="Times New Roman"/>
                <a:sym typeface="Times New Roman"/>
              </a:rPr>
              <a:t>And ye shall offer for a </a:t>
            </a:r>
            <a:r>
              <a:rPr lang="en" sz="1100">
                <a:solidFill>
                  <a:srgbClr val="0000FF"/>
                </a:solidFill>
                <a:highlight>
                  <a:srgbClr val="FFFFFF"/>
                </a:highlight>
                <a:uFill>
                  <a:noFill/>
                </a:uFill>
                <a:latin typeface="Times New Roman"/>
                <a:ea typeface="Times New Roman"/>
                <a:cs typeface="Times New Roman"/>
                <a:sym typeface="Times New Roman"/>
                <a:hlinkClick r:id="rId3">
                  <a:extLst>
                    <a:ext uri="{A12FA001-AC4F-418D-AE19-62706E023703}">
                      <ahyp:hlinkClr val="tx"/>
                    </a:ext>
                  </a:extLst>
                </a:hlinkClick>
              </a:rPr>
              <a:t>sacrifice</a:t>
            </a:r>
            <a:r>
              <a:rPr lang="en" sz="1100">
                <a:solidFill>
                  <a:srgbClr val="0000FF"/>
                </a:solidFill>
                <a:highlight>
                  <a:srgbClr val="FFFFFF"/>
                </a:highlight>
                <a:latin typeface="Times New Roman"/>
                <a:ea typeface="Times New Roman"/>
                <a:cs typeface="Times New Roman"/>
                <a:sym typeface="Times New Roman"/>
              </a:rPr>
              <a:t> unto me a broken heart and a contrite spirit</a:t>
            </a:r>
            <a:r>
              <a:rPr lang="en" sz="1100">
                <a:solidFill>
                  <a:schemeClr val="dk1"/>
                </a:solidFill>
                <a:highlight>
                  <a:srgbClr val="FFFFFF"/>
                </a:highlight>
                <a:latin typeface="Times New Roman"/>
                <a:ea typeface="Times New Roman"/>
                <a:cs typeface="Times New Roman"/>
                <a:sym typeface="Times New Roman"/>
              </a:rPr>
              <a:t>. And whoso cometh unto me with a </a:t>
            </a:r>
            <a:r>
              <a:rPr lang="en" sz="1100">
                <a:solidFill>
                  <a:srgbClr val="0000FF"/>
                </a:solidFill>
                <a:highlight>
                  <a:srgbClr val="FFFFFF"/>
                </a:highlight>
                <a:latin typeface="Times New Roman"/>
                <a:ea typeface="Times New Roman"/>
                <a:cs typeface="Times New Roman"/>
                <a:sym typeface="Times New Roman"/>
              </a:rPr>
              <a:t>broken heart and a contrite spirit, him will I </a:t>
            </a:r>
            <a:r>
              <a:rPr lang="en" sz="1100">
                <a:solidFill>
                  <a:srgbClr val="0000FF"/>
                </a:solidFill>
                <a:highlight>
                  <a:srgbClr val="FFFFFF"/>
                </a:highlight>
                <a:uFill>
                  <a:noFill/>
                </a:uFill>
                <a:latin typeface="Times New Roman"/>
                <a:ea typeface="Times New Roman"/>
                <a:cs typeface="Times New Roman"/>
                <a:sym typeface="Times New Roman"/>
                <a:hlinkClick r:id="rId4">
                  <a:extLst>
                    <a:ext uri="{A12FA001-AC4F-418D-AE19-62706E023703}">
                      <ahyp:hlinkClr val="tx"/>
                    </a:ext>
                  </a:extLst>
                </a:hlinkClick>
              </a:rPr>
              <a:t>baptize</a:t>
            </a:r>
            <a:r>
              <a:rPr lang="en" sz="1100">
                <a:solidFill>
                  <a:srgbClr val="0000FF"/>
                </a:solidFill>
                <a:highlight>
                  <a:srgbClr val="FFFFFF"/>
                </a:highlight>
                <a:latin typeface="Times New Roman"/>
                <a:ea typeface="Times New Roman"/>
                <a:cs typeface="Times New Roman"/>
                <a:sym typeface="Times New Roman"/>
              </a:rPr>
              <a:t> with fire and with the Holy Ghost, </a:t>
            </a:r>
            <a:r>
              <a:rPr lang="en" sz="1100">
                <a:solidFill>
                  <a:schemeClr val="dk1"/>
                </a:solidFill>
                <a:highlight>
                  <a:srgbClr val="FFFFFF"/>
                </a:highlight>
                <a:latin typeface="Times New Roman"/>
                <a:ea typeface="Times New Roman"/>
                <a:cs typeface="Times New Roman"/>
                <a:sym typeface="Times New Roman"/>
              </a:rPr>
              <a:t>even as the Lamanites, because of t</a:t>
            </a:r>
            <a:r>
              <a:rPr lang="en" sz="1100">
                <a:highlight>
                  <a:srgbClr val="FFFFFF"/>
                </a:highlight>
                <a:latin typeface="Times New Roman"/>
                <a:ea typeface="Times New Roman"/>
                <a:cs typeface="Times New Roman"/>
                <a:sym typeface="Times New Roman"/>
              </a:rPr>
              <a:t>heir faith in me at the time of their conversion, were baptized with fire and with the Holy Ghost,</a:t>
            </a:r>
            <a:endParaRPr sz="1100">
              <a:highlight>
                <a:srgbClr val="FFFFFF"/>
              </a:highlight>
              <a:latin typeface="Times New Roman"/>
              <a:ea typeface="Times New Roman"/>
              <a:cs typeface="Times New Roman"/>
              <a:sym typeface="Times New Roman"/>
            </a:endParaRPr>
          </a:p>
          <a:p>
            <a:pPr indent="0" lvl="0" marL="0" rtl="0" algn="l">
              <a:lnSpc>
                <a:spcPct val="115000"/>
              </a:lnSpc>
              <a:spcBef>
                <a:spcPts val="1600"/>
              </a:spcBef>
              <a:spcAft>
                <a:spcPts val="0"/>
              </a:spcAft>
              <a:buNone/>
            </a:pPr>
            <a:r>
              <a:rPr lang="en" sz="1100">
                <a:highlight>
                  <a:srgbClr val="FFFFFF"/>
                </a:highlight>
                <a:latin typeface="Times New Roman"/>
                <a:ea typeface="Times New Roman"/>
                <a:cs typeface="Times New Roman"/>
                <a:sym typeface="Times New Roman"/>
              </a:rPr>
              <a:t>2 Nephi 2:</a:t>
            </a:r>
            <a:r>
              <a:rPr b="1" lang="en" sz="1100">
                <a:highlight>
                  <a:srgbClr val="FFFFFF"/>
                </a:highlight>
                <a:latin typeface="Times New Roman"/>
                <a:ea typeface="Times New Roman"/>
                <a:cs typeface="Times New Roman"/>
                <a:sym typeface="Times New Roman"/>
              </a:rPr>
              <a:t>6 </a:t>
            </a:r>
            <a:r>
              <a:rPr lang="en" sz="1100">
                <a:highlight>
                  <a:srgbClr val="FFFFFF"/>
                </a:highlight>
                <a:latin typeface="Times New Roman"/>
                <a:ea typeface="Times New Roman"/>
                <a:cs typeface="Times New Roman"/>
                <a:sym typeface="Times New Roman"/>
              </a:rPr>
              <a:t>Wherefore, </a:t>
            </a:r>
            <a:r>
              <a:rPr lang="en" sz="1100">
                <a:highlight>
                  <a:srgbClr val="FFFFFF"/>
                </a:highlight>
                <a:uFill>
                  <a:noFill/>
                </a:uFill>
                <a:latin typeface="Times New Roman"/>
                <a:ea typeface="Times New Roman"/>
                <a:cs typeface="Times New Roman"/>
                <a:sym typeface="Times New Roman"/>
                <a:hlinkClick r:id="rId5"/>
              </a:rPr>
              <a:t>redemption</a:t>
            </a:r>
            <a:r>
              <a:rPr lang="en" sz="1100">
                <a:highlight>
                  <a:srgbClr val="FFFFFF"/>
                </a:highlight>
                <a:latin typeface="Times New Roman"/>
                <a:ea typeface="Times New Roman"/>
                <a:cs typeface="Times New Roman"/>
                <a:sym typeface="Times New Roman"/>
              </a:rPr>
              <a:t> cometh in and through the </a:t>
            </a:r>
            <a:r>
              <a:rPr lang="en" sz="1100">
                <a:highlight>
                  <a:srgbClr val="FFFFFF"/>
                </a:highlight>
                <a:uFill>
                  <a:noFill/>
                </a:uFill>
                <a:latin typeface="Times New Roman"/>
                <a:ea typeface="Times New Roman"/>
                <a:cs typeface="Times New Roman"/>
                <a:sym typeface="Times New Roman"/>
                <a:hlinkClick r:id="rId6"/>
              </a:rPr>
              <a:t>Holy</a:t>
            </a:r>
            <a:r>
              <a:rPr lang="en" sz="1100">
                <a:highlight>
                  <a:srgbClr val="FFFFFF"/>
                </a:highlight>
                <a:latin typeface="Times New Roman"/>
                <a:ea typeface="Times New Roman"/>
                <a:cs typeface="Times New Roman"/>
                <a:sym typeface="Times New Roman"/>
              </a:rPr>
              <a:t> </a:t>
            </a:r>
            <a:r>
              <a:rPr lang="en" sz="1100">
                <a:highlight>
                  <a:srgbClr val="FFFFFF"/>
                </a:highlight>
                <a:uFill>
                  <a:noFill/>
                </a:uFill>
                <a:latin typeface="Times New Roman"/>
                <a:ea typeface="Times New Roman"/>
                <a:cs typeface="Times New Roman"/>
                <a:sym typeface="Times New Roman"/>
                <a:hlinkClick r:id="rId7"/>
              </a:rPr>
              <a:t>Messiah</a:t>
            </a:r>
            <a:r>
              <a:rPr lang="en" sz="1100">
                <a:highlight>
                  <a:srgbClr val="FFFFFF"/>
                </a:highlight>
                <a:latin typeface="Times New Roman"/>
                <a:ea typeface="Times New Roman"/>
                <a:cs typeface="Times New Roman"/>
                <a:sym typeface="Times New Roman"/>
              </a:rPr>
              <a:t>; for he is full of </a:t>
            </a:r>
            <a:r>
              <a:rPr lang="en" sz="1100">
                <a:highlight>
                  <a:srgbClr val="FFFFFF"/>
                </a:highlight>
                <a:uFill>
                  <a:noFill/>
                </a:uFill>
                <a:latin typeface="Times New Roman"/>
                <a:ea typeface="Times New Roman"/>
                <a:cs typeface="Times New Roman"/>
                <a:sym typeface="Times New Roman"/>
                <a:hlinkClick r:id="rId8"/>
              </a:rPr>
              <a:t>grace</a:t>
            </a:r>
            <a:r>
              <a:rPr lang="en" sz="1100">
                <a:highlight>
                  <a:srgbClr val="FFFFFF"/>
                </a:highlight>
                <a:latin typeface="Times New Roman"/>
                <a:ea typeface="Times New Roman"/>
                <a:cs typeface="Times New Roman"/>
                <a:sym typeface="Times New Roman"/>
              </a:rPr>
              <a:t> and truth.</a:t>
            </a:r>
            <a:r>
              <a:rPr b="1" lang="en" sz="1100">
                <a:highlight>
                  <a:srgbClr val="FFFFFF"/>
                </a:highlight>
                <a:latin typeface="Times New Roman"/>
                <a:ea typeface="Times New Roman"/>
                <a:cs typeface="Times New Roman"/>
                <a:sym typeface="Times New Roman"/>
              </a:rPr>
              <a:t>7 </a:t>
            </a:r>
            <a:r>
              <a:rPr lang="en" sz="1100">
                <a:highlight>
                  <a:srgbClr val="FFFFFF"/>
                </a:highlight>
                <a:latin typeface="Times New Roman"/>
                <a:ea typeface="Times New Roman"/>
                <a:cs typeface="Times New Roman"/>
                <a:sym typeface="Times New Roman"/>
              </a:rPr>
              <a:t>Behold, he offereth himself a </a:t>
            </a:r>
            <a:r>
              <a:rPr lang="en" sz="1100">
                <a:highlight>
                  <a:srgbClr val="FFFFFF"/>
                </a:highlight>
                <a:uFill>
                  <a:noFill/>
                </a:uFill>
                <a:latin typeface="Times New Roman"/>
                <a:ea typeface="Times New Roman"/>
                <a:cs typeface="Times New Roman"/>
                <a:sym typeface="Times New Roman"/>
                <a:hlinkClick r:id="rId9"/>
              </a:rPr>
              <a:t>sacrifice</a:t>
            </a:r>
            <a:r>
              <a:rPr lang="en" sz="1100">
                <a:highlight>
                  <a:srgbClr val="FFFFFF"/>
                </a:highlight>
                <a:latin typeface="Times New Roman"/>
                <a:ea typeface="Times New Roman"/>
                <a:cs typeface="Times New Roman"/>
                <a:sym typeface="Times New Roman"/>
              </a:rPr>
              <a:t> for sin, to answer the ends of the law, unto all those who have a </a:t>
            </a:r>
            <a:r>
              <a:rPr lang="en" sz="1100">
                <a:solidFill>
                  <a:srgbClr val="0000FF"/>
                </a:solidFill>
                <a:highlight>
                  <a:srgbClr val="FFFFFF"/>
                </a:highlight>
                <a:latin typeface="Times New Roman"/>
                <a:ea typeface="Times New Roman"/>
                <a:cs typeface="Times New Roman"/>
                <a:sym typeface="Times New Roman"/>
              </a:rPr>
              <a:t>broken heart and a contrite spirit; </a:t>
            </a:r>
            <a:r>
              <a:rPr lang="en" sz="1100">
                <a:highlight>
                  <a:srgbClr val="FFFFFF"/>
                </a:highlight>
                <a:latin typeface="Times New Roman"/>
                <a:ea typeface="Times New Roman"/>
                <a:cs typeface="Times New Roman"/>
                <a:sym typeface="Times New Roman"/>
              </a:rPr>
              <a:t>and unto </a:t>
            </a:r>
            <a:r>
              <a:rPr lang="en" sz="1100">
                <a:highlight>
                  <a:srgbClr val="FFFFFF"/>
                </a:highlight>
                <a:uFill>
                  <a:noFill/>
                </a:uFill>
                <a:latin typeface="Times New Roman"/>
                <a:ea typeface="Times New Roman"/>
                <a:cs typeface="Times New Roman"/>
                <a:sym typeface="Times New Roman"/>
                <a:hlinkClick r:id="rId10"/>
              </a:rPr>
              <a:t>none</a:t>
            </a:r>
            <a:r>
              <a:rPr lang="en" sz="1100">
                <a:highlight>
                  <a:srgbClr val="FFFFFF"/>
                </a:highlight>
                <a:latin typeface="Times New Roman"/>
                <a:ea typeface="Times New Roman"/>
                <a:cs typeface="Times New Roman"/>
                <a:sym typeface="Times New Roman"/>
              </a:rPr>
              <a:t> else can the </a:t>
            </a:r>
            <a:r>
              <a:rPr lang="en" sz="1100">
                <a:highlight>
                  <a:srgbClr val="FFFFFF"/>
                </a:highlight>
                <a:uFill>
                  <a:noFill/>
                </a:uFill>
                <a:latin typeface="Times New Roman"/>
                <a:ea typeface="Times New Roman"/>
                <a:cs typeface="Times New Roman"/>
                <a:sym typeface="Times New Roman"/>
                <a:hlinkClick r:id="rId11"/>
              </a:rPr>
              <a:t>ends</a:t>
            </a:r>
            <a:r>
              <a:rPr lang="en" sz="1100">
                <a:highlight>
                  <a:srgbClr val="FFFFFF"/>
                </a:highlight>
                <a:latin typeface="Times New Roman"/>
                <a:ea typeface="Times New Roman"/>
                <a:cs typeface="Times New Roman"/>
                <a:sym typeface="Times New Roman"/>
              </a:rPr>
              <a:t> of the law be answered.</a:t>
            </a:r>
            <a:r>
              <a:rPr b="1" lang="en" sz="1100">
                <a:highlight>
                  <a:srgbClr val="FFFFFF"/>
                </a:highlight>
                <a:latin typeface="Times New Roman"/>
                <a:ea typeface="Times New Roman"/>
                <a:cs typeface="Times New Roman"/>
                <a:sym typeface="Times New Roman"/>
              </a:rPr>
              <a:t>8 </a:t>
            </a:r>
            <a:r>
              <a:rPr lang="en" sz="1100">
                <a:highlight>
                  <a:srgbClr val="FFFFFF"/>
                </a:highlight>
                <a:latin typeface="Times New Roman"/>
                <a:ea typeface="Times New Roman"/>
                <a:cs typeface="Times New Roman"/>
                <a:sym typeface="Times New Roman"/>
              </a:rPr>
              <a:t>Wherefore, how great the importance to make these things known unto the inhabitants of the </a:t>
            </a:r>
            <a:r>
              <a:rPr lang="en" sz="1100">
                <a:solidFill>
                  <a:schemeClr val="dk1"/>
                </a:solidFill>
                <a:highlight>
                  <a:srgbClr val="FFFFFF"/>
                </a:highlight>
                <a:latin typeface="Times New Roman"/>
                <a:ea typeface="Times New Roman"/>
                <a:cs typeface="Times New Roman"/>
                <a:sym typeface="Times New Roman"/>
              </a:rPr>
              <a:t>earth,</a:t>
            </a:r>
            <a:endParaRPr sz="1100">
              <a:solidFill>
                <a:schemeClr val="dk1"/>
              </a:solidFill>
              <a:highlight>
                <a:srgbClr val="FFFFFF"/>
              </a:highlight>
              <a:latin typeface="Times New Roman"/>
              <a:ea typeface="Times New Roman"/>
              <a:cs typeface="Times New Roman"/>
              <a:sym typeface="Times New Roman"/>
            </a:endParaRPr>
          </a:p>
          <a:p>
            <a:pPr indent="0" lvl="0" marL="0" rtl="0" algn="l">
              <a:lnSpc>
                <a:spcPct val="115000"/>
              </a:lnSpc>
              <a:spcBef>
                <a:spcPts val="1600"/>
              </a:spcBef>
              <a:spcAft>
                <a:spcPts val="0"/>
              </a:spcAft>
              <a:buNone/>
            </a:pPr>
            <a:r>
              <a:rPr lang="en" sz="1100">
                <a:highlight>
                  <a:srgbClr val="FFFFFF"/>
                </a:highlight>
                <a:latin typeface="Times New Roman"/>
                <a:ea typeface="Times New Roman"/>
                <a:cs typeface="Times New Roman"/>
                <a:sym typeface="Times New Roman"/>
              </a:rPr>
              <a:t>3 Nephi 12:19 And behold, I have given you the</a:t>
            </a:r>
            <a:r>
              <a:rPr lang="en" sz="1100">
                <a:solidFill>
                  <a:srgbClr val="0000FF"/>
                </a:solidFill>
                <a:highlight>
                  <a:srgbClr val="FFFFFF"/>
                </a:highlight>
                <a:latin typeface="Times New Roman"/>
                <a:ea typeface="Times New Roman"/>
                <a:cs typeface="Times New Roman"/>
                <a:sym typeface="Times New Roman"/>
              </a:rPr>
              <a:t> law</a:t>
            </a:r>
            <a:r>
              <a:rPr lang="en" sz="1100">
                <a:highlight>
                  <a:srgbClr val="FFFFFF"/>
                </a:highlight>
                <a:latin typeface="Times New Roman"/>
                <a:ea typeface="Times New Roman"/>
                <a:cs typeface="Times New Roman"/>
                <a:sym typeface="Times New Roman"/>
              </a:rPr>
              <a:t> and the commandments of my Father, that ye shall believe in me, and that ye shall repent of your sins, and come unto me with a  </a:t>
            </a:r>
            <a:r>
              <a:rPr lang="en" sz="1100">
                <a:solidFill>
                  <a:srgbClr val="0000FF"/>
                </a:solidFill>
                <a:highlight>
                  <a:srgbClr val="FFFFFF"/>
                </a:highlight>
                <a:latin typeface="Times New Roman"/>
                <a:ea typeface="Times New Roman"/>
                <a:cs typeface="Times New Roman"/>
                <a:sym typeface="Times New Roman"/>
              </a:rPr>
              <a:t>broken heart and a contrite spirit</a:t>
            </a:r>
            <a:r>
              <a:rPr lang="en" sz="1100">
                <a:highlight>
                  <a:srgbClr val="FFFFFF"/>
                </a:highlight>
                <a:latin typeface="Times New Roman"/>
                <a:ea typeface="Times New Roman"/>
                <a:cs typeface="Times New Roman"/>
                <a:sym typeface="Times New Roman"/>
              </a:rPr>
              <a:t>. Behold, ye have the commandments before you, and the  law is fulfilled.</a:t>
            </a:r>
            <a:endParaRPr sz="1100">
              <a:highlight>
                <a:srgbClr val="FFFFFF"/>
              </a:highlight>
              <a:latin typeface="Times New Roman"/>
              <a:ea typeface="Times New Roman"/>
              <a:cs typeface="Times New Roman"/>
              <a:sym typeface="Times New Roman"/>
            </a:endParaRPr>
          </a:p>
          <a:p>
            <a:pPr indent="0" lvl="0" marL="0" rtl="0" algn="l">
              <a:lnSpc>
                <a:spcPct val="115000"/>
              </a:lnSpc>
              <a:spcBef>
                <a:spcPts val="1600"/>
              </a:spcBef>
              <a:spcAft>
                <a:spcPts val="0"/>
              </a:spcAft>
              <a:buNone/>
            </a:pPr>
            <a:r>
              <a:rPr lang="en" sz="1100">
                <a:highlight>
                  <a:srgbClr val="FFFFFF"/>
                </a:highlight>
                <a:latin typeface="Times New Roman"/>
                <a:ea typeface="Times New Roman"/>
                <a:cs typeface="Times New Roman"/>
                <a:sym typeface="Times New Roman"/>
              </a:rPr>
              <a:t>Ether 4:</a:t>
            </a:r>
            <a:r>
              <a:rPr b="1" lang="en" sz="1100">
                <a:highlight>
                  <a:srgbClr val="FFFFFF"/>
                </a:highlight>
                <a:latin typeface="Times New Roman"/>
                <a:ea typeface="Times New Roman"/>
                <a:cs typeface="Times New Roman"/>
                <a:sym typeface="Times New Roman"/>
              </a:rPr>
              <a:t>15 </a:t>
            </a:r>
            <a:r>
              <a:rPr lang="en" sz="1100">
                <a:highlight>
                  <a:srgbClr val="FFFFFF"/>
                </a:highlight>
                <a:latin typeface="Times New Roman"/>
                <a:ea typeface="Times New Roman"/>
                <a:cs typeface="Times New Roman"/>
                <a:sym typeface="Times New Roman"/>
              </a:rPr>
              <a:t>Behold, when ye shall rend that veil of unbelief which doth cause you to remain in your awful state of wickedness, and hardness of heart, and blindness of mind, then shall the great and marvelous things which have been </a:t>
            </a:r>
            <a:r>
              <a:rPr lang="en" sz="1100">
                <a:highlight>
                  <a:srgbClr val="FFFFFF"/>
                </a:highlight>
                <a:uFill>
                  <a:noFill/>
                </a:uFill>
                <a:latin typeface="Times New Roman"/>
                <a:ea typeface="Times New Roman"/>
                <a:cs typeface="Times New Roman"/>
                <a:sym typeface="Times New Roman"/>
                <a:hlinkClick r:id="rId12"/>
              </a:rPr>
              <a:t>hid</a:t>
            </a:r>
            <a:r>
              <a:rPr lang="en" sz="1100">
                <a:highlight>
                  <a:srgbClr val="FFFFFF"/>
                </a:highlight>
                <a:latin typeface="Times New Roman"/>
                <a:ea typeface="Times New Roman"/>
                <a:cs typeface="Times New Roman"/>
                <a:sym typeface="Times New Roman"/>
              </a:rPr>
              <a:t> up from the foundation of the world from you—yea, when ye shall </a:t>
            </a:r>
            <a:r>
              <a:rPr lang="en" sz="1100">
                <a:highlight>
                  <a:srgbClr val="FFFFFF"/>
                </a:highlight>
                <a:uFill>
                  <a:noFill/>
                </a:uFill>
                <a:latin typeface="Times New Roman"/>
                <a:ea typeface="Times New Roman"/>
                <a:cs typeface="Times New Roman"/>
                <a:sym typeface="Times New Roman"/>
                <a:hlinkClick r:id="rId13"/>
              </a:rPr>
              <a:t>call</a:t>
            </a:r>
            <a:r>
              <a:rPr lang="en" sz="1100">
                <a:highlight>
                  <a:srgbClr val="FFFFFF"/>
                </a:highlight>
                <a:latin typeface="Times New Roman"/>
                <a:ea typeface="Times New Roman"/>
                <a:cs typeface="Times New Roman"/>
                <a:sym typeface="Times New Roman"/>
              </a:rPr>
              <a:t> upon the Father in my name, with a </a:t>
            </a:r>
            <a:r>
              <a:rPr lang="en" sz="1100">
                <a:solidFill>
                  <a:srgbClr val="0000FF"/>
                </a:solidFill>
                <a:highlight>
                  <a:srgbClr val="FFFFFF"/>
                </a:highlight>
                <a:latin typeface="Times New Roman"/>
                <a:ea typeface="Times New Roman"/>
                <a:cs typeface="Times New Roman"/>
                <a:sym typeface="Times New Roman"/>
              </a:rPr>
              <a:t>broken heart and a contrite spirit</a:t>
            </a:r>
            <a:r>
              <a:rPr lang="en" sz="1100">
                <a:highlight>
                  <a:srgbClr val="FFFFFF"/>
                </a:highlight>
                <a:latin typeface="Times New Roman"/>
                <a:ea typeface="Times New Roman"/>
                <a:cs typeface="Times New Roman"/>
                <a:sym typeface="Times New Roman"/>
              </a:rPr>
              <a:t>, then shall ye know that the Father hath remembered the covenant which he made unto your fathers, O house of Israel.</a:t>
            </a:r>
            <a:endParaRPr sz="1100">
              <a:highlight>
                <a:srgbClr val="FFFFFF"/>
              </a:highlight>
              <a:latin typeface="Times New Roman"/>
              <a:ea typeface="Times New Roman"/>
              <a:cs typeface="Times New Roman"/>
              <a:sym typeface="Times New Roman"/>
            </a:endParaRPr>
          </a:p>
          <a:p>
            <a:pPr indent="0" lvl="0" marL="0" rtl="0" algn="l">
              <a:lnSpc>
                <a:spcPct val="115000"/>
              </a:lnSpc>
              <a:spcBef>
                <a:spcPts val="1600"/>
              </a:spcBef>
              <a:spcAft>
                <a:spcPts val="0"/>
              </a:spcAft>
              <a:buNone/>
            </a:pPr>
            <a:r>
              <a:rPr lang="en" sz="1100">
                <a:highlight>
                  <a:srgbClr val="FFFFFF"/>
                </a:highlight>
                <a:latin typeface="Times New Roman"/>
                <a:ea typeface="Times New Roman"/>
                <a:cs typeface="Times New Roman"/>
                <a:sym typeface="Times New Roman"/>
              </a:rPr>
              <a:t>2 Nephi 4:32 May the gates of hell be shut continually before me, because that my</a:t>
            </a:r>
            <a:r>
              <a:rPr lang="en" sz="1100">
                <a:solidFill>
                  <a:srgbClr val="0000FF"/>
                </a:solidFill>
                <a:highlight>
                  <a:srgbClr val="FFFFFF"/>
                </a:highlight>
                <a:latin typeface="Times New Roman"/>
                <a:ea typeface="Times New Roman"/>
                <a:cs typeface="Times New Roman"/>
                <a:sym typeface="Times New Roman"/>
              </a:rPr>
              <a:t>  heart is broken and my spirit is contrite</a:t>
            </a:r>
            <a:r>
              <a:rPr lang="en" sz="1100">
                <a:highlight>
                  <a:srgbClr val="FFFFFF"/>
                </a:highlight>
                <a:latin typeface="Times New Roman"/>
                <a:ea typeface="Times New Roman"/>
                <a:cs typeface="Times New Roman"/>
                <a:sym typeface="Times New Roman"/>
              </a:rPr>
              <a:t>! </a:t>
            </a:r>
            <a:endParaRPr sz="1100">
              <a:highlight>
                <a:srgbClr val="FFFFFF"/>
              </a:highlight>
              <a:latin typeface="Times New Roman"/>
              <a:ea typeface="Times New Roman"/>
              <a:cs typeface="Times New Roman"/>
              <a:sym typeface="Times New Roman"/>
            </a:endParaRPr>
          </a:p>
          <a:p>
            <a:pPr indent="0" lvl="0" marL="0" rtl="0" algn="l">
              <a:lnSpc>
                <a:spcPct val="115000"/>
              </a:lnSpc>
              <a:spcBef>
                <a:spcPts val="1600"/>
              </a:spcBef>
              <a:spcAft>
                <a:spcPts val="0"/>
              </a:spcAft>
              <a:buNone/>
            </a:pPr>
            <a:r>
              <a:rPr lang="en" sz="1100">
                <a:highlight>
                  <a:srgbClr val="FFFFFF"/>
                </a:highlight>
                <a:latin typeface="Times New Roman"/>
                <a:ea typeface="Times New Roman"/>
                <a:cs typeface="Times New Roman"/>
                <a:sym typeface="Times New Roman"/>
              </a:rPr>
              <a:t>Heleman 8:15 And as many as should look upon that serpent should live, even so as many as should look upon the Son of God with faith, having a</a:t>
            </a:r>
            <a:r>
              <a:rPr lang="en" sz="1100">
                <a:solidFill>
                  <a:srgbClr val="0000FF"/>
                </a:solidFill>
                <a:highlight>
                  <a:srgbClr val="FFFFFF"/>
                </a:highlight>
                <a:latin typeface="Times New Roman"/>
                <a:ea typeface="Times New Roman"/>
                <a:cs typeface="Times New Roman"/>
                <a:sym typeface="Times New Roman"/>
              </a:rPr>
              <a:t> contrite spirit,</a:t>
            </a:r>
            <a:r>
              <a:rPr lang="en" sz="1100">
                <a:highlight>
                  <a:srgbClr val="FFFFFF"/>
                </a:highlight>
                <a:latin typeface="Times New Roman"/>
                <a:ea typeface="Times New Roman"/>
                <a:cs typeface="Times New Roman"/>
                <a:sym typeface="Times New Roman"/>
              </a:rPr>
              <a:t> might  live, even unto that life which is eternal. 16 And now behold, Moses did not only testify of these things, but also all the holy prophets, from his days even to the days of Abraham</a:t>
            </a:r>
            <a:endParaRPr sz="1100">
              <a:highlight>
                <a:srgbClr val="FFFFFF"/>
              </a:highlight>
              <a:latin typeface="Times New Roman"/>
              <a:ea typeface="Times New Roman"/>
              <a:cs typeface="Times New Roman"/>
              <a:sym typeface="Times New Roman"/>
            </a:endParaRPr>
          </a:p>
          <a:p>
            <a:pPr indent="0" lvl="0" marL="0" rtl="0" algn="l">
              <a:lnSpc>
                <a:spcPct val="115000"/>
              </a:lnSpc>
              <a:spcBef>
                <a:spcPts val="1600"/>
              </a:spcBef>
              <a:spcAft>
                <a:spcPts val="1600"/>
              </a:spcAft>
              <a:buClr>
                <a:schemeClr val="dk1"/>
              </a:buClr>
              <a:buSzPts val="1100"/>
              <a:buFont typeface="Arial"/>
              <a:buNone/>
            </a:pPr>
            <a:r>
              <a:rPr lang="en" sz="1100">
                <a:highlight>
                  <a:srgbClr val="FFFFFF"/>
                </a:highlight>
                <a:latin typeface="Times New Roman"/>
                <a:ea typeface="Times New Roman"/>
                <a:cs typeface="Times New Roman"/>
                <a:sym typeface="Times New Roman"/>
              </a:rPr>
              <a:t>Moroni 6:2,4  Neither did they receive any unto baptism save they came forth with a </a:t>
            </a:r>
            <a:r>
              <a:rPr lang="en" sz="1100">
                <a:solidFill>
                  <a:srgbClr val="0000FF"/>
                </a:solidFill>
                <a:highlight>
                  <a:srgbClr val="FFFFFF"/>
                </a:highlight>
                <a:latin typeface="Times New Roman"/>
                <a:ea typeface="Times New Roman"/>
                <a:cs typeface="Times New Roman"/>
                <a:sym typeface="Times New Roman"/>
              </a:rPr>
              <a:t>broken heart and a contrite spirit</a:t>
            </a:r>
            <a:r>
              <a:rPr lang="en" sz="1100">
                <a:highlight>
                  <a:srgbClr val="FFFFFF"/>
                </a:highlight>
                <a:latin typeface="Times New Roman"/>
                <a:ea typeface="Times New Roman"/>
                <a:cs typeface="Times New Roman"/>
                <a:sym typeface="Times New Roman"/>
              </a:rPr>
              <a:t>, ..4 And after they had been received unto baptism, and were wrought upon and cleansed by the power of the Holy Ghost,..</a:t>
            </a:r>
            <a:endParaRPr sz="1100">
              <a:highlight>
                <a:srgbClr val="FFFFFF"/>
              </a:highlight>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xEl>
                                              <p:pRg end="0" st="0"/>
                                            </p:txEl>
                                          </p:spTgt>
                                        </p:tgtEl>
                                        <p:attrNameLst>
                                          <p:attrName>style.visibility</p:attrName>
                                        </p:attrNameLst>
                                      </p:cBhvr>
                                      <p:to>
                                        <p:strVal val="visible"/>
                                      </p:to>
                                    </p:set>
                                    <p:animEffect filter="fade" transition="in">
                                      <p:cBhvr>
                                        <p:cTn dur="1000"/>
                                        <p:tgtEl>
                                          <p:spTgt spid="6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xEl>
                                              <p:pRg end="1" st="1"/>
                                            </p:txEl>
                                          </p:spTgt>
                                        </p:tgtEl>
                                        <p:attrNameLst>
                                          <p:attrName>style.visibility</p:attrName>
                                        </p:attrNameLst>
                                      </p:cBhvr>
                                      <p:to>
                                        <p:strVal val="visible"/>
                                      </p:to>
                                    </p:set>
                                    <p:animEffect filter="fade" transition="in">
                                      <p:cBhvr>
                                        <p:cTn dur="1000"/>
                                        <p:tgtEl>
                                          <p:spTgt spid="6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xEl>
                                              <p:pRg end="2" st="2"/>
                                            </p:txEl>
                                          </p:spTgt>
                                        </p:tgtEl>
                                        <p:attrNameLst>
                                          <p:attrName>style.visibility</p:attrName>
                                        </p:attrNameLst>
                                      </p:cBhvr>
                                      <p:to>
                                        <p:strVal val="visible"/>
                                      </p:to>
                                    </p:set>
                                    <p:animEffect filter="fade" transition="in">
                                      <p:cBhvr>
                                        <p:cTn dur="1000"/>
                                        <p:tgtEl>
                                          <p:spTgt spid="6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xEl>
                                              <p:pRg end="3" st="3"/>
                                            </p:txEl>
                                          </p:spTgt>
                                        </p:tgtEl>
                                        <p:attrNameLst>
                                          <p:attrName>style.visibility</p:attrName>
                                        </p:attrNameLst>
                                      </p:cBhvr>
                                      <p:to>
                                        <p:strVal val="visible"/>
                                      </p:to>
                                    </p:set>
                                    <p:animEffect filter="fade" transition="in">
                                      <p:cBhvr>
                                        <p:cTn dur="1000"/>
                                        <p:tgtEl>
                                          <p:spTgt spid="6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xEl>
                                              <p:pRg end="4" st="4"/>
                                            </p:txEl>
                                          </p:spTgt>
                                        </p:tgtEl>
                                        <p:attrNameLst>
                                          <p:attrName>style.visibility</p:attrName>
                                        </p:attrNameLst>
                                      </p:cBhvr>
                                      <p:to>
                                        <p:strVal val="visible"/>
                                      </p:to>
                                    </p:set>
                                    <p:animEffect filter="fade" transition="in">
                                      <p:cBhvr>
                                        <p:cTn dur="1000"/>
                                        <p:tgtEl>
                                          <p:spTgt spid="6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xEl>
                                              <p:pRg end="5" st="5"/>
                                            </p:txEl>
                                          </p:spTgt>
                                        </p:tgtEl>
                                        <p:attrNameLst>
                                          <p:attrName>style.visibility</p:attrName>
                                        </p:attrNameLst>
                                      </p:cBhvr>
                                      <p:to>
                                        <p:strVal val="visible"/>
                                      </p:to>
                                    </p:set>
                                    <p:animEffect filter="fade" transition="in">
                                      <p:cBhvr>
                                        <p:cTn dur="1000"/>
                                        <p:tgtEl>
                                          <p:spTgt spid="6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xEl>
                                              <p:pRg end="6" st="6"/>
                                            </p:txEl>
                                          </p:spTgt>
                                        </p:tgtEl>
                                        <p:attrNameLst>
                                          <p:attrName>style.visibility</p:attrName>
                                        </p:attrNameLst>
                                      </p:cBhvr>
                                      <p:to>
                                        <p:strVal val="visible"/>
                                      </p:to>
                                    </p:set>
                                    <p:animEffect filter="fade" transition="in">
                                      <p:cBhvr>
                                        <p:cTn dur="1000"/>
                                        <p:tgtEl>
                                          <p:spTgt spid="6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xEl>
                                              <p:pRg end="7" st="7"/>
                                            </p:txEl>
                                          </p:spTgt>
                                        </p:tgtEl>
                                        <p:attrNameLst>
                                          <p:attrName>style.visibility</p:attrName>
                                        </p:attrNameLst>
                                      </p:cBhvr>
                                      <p:to>
                                        <p:strVal val="visible"/>
                                      </p:to>
                                    </p:set>
                                    <p:animEffect filter="fade" transition="in">
                                      <p:cBhvr>
                                        <p:cTn dur="1000"/>
                                        <p:tgtEl>
                                          <p:spTgt spid="68">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xEl>
                                              <p:pRg end="8" st="8"/>
                                            </p:txEl>
                                          </p:spTgt>
                                        </p:tgtEl>
                                        <p:attrNameLst>
                                          <p:attrName>style.visibility</p:attrName>
                                        </p:attrNameLst>
                                      </p:cBhvr>
                                      <p:to>
                                        <p:strVal val="visible"/>
                                      </p:to>
                                    </p:set>
                                    <p:animEffect filter="fade" transition="in">
                                      <p:cBhvr>
                                        <p:cTn dur="1000"/>
                                        <p:tgtEl>
                                          <p:spTgt spid="68">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42"/>
          <p:cNvSpPr txBox="1"/>
          <p:nvPr>
            <p:ph type="title"/>
          </p:nvPr>
        </p:nvSpPr>
        <p:spPr>
          <a:xfrm>
            <a:off x="145775"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300" u="sng"/>
              <a:t>Moses accomplished this process:</a:t>
            </a:r>
            <a:endParaRPr b="1" sz="2300" u="sng"/>
          </a:p>
        </p:txBody>
      </p:sp>
      <p:sp>
        <p:nvSpPr>
          <p:cNvPr id="235" name="Google Shape;235;p42"/>
          <p:cNvSpPr txBox="1"/>
          <p:nvPr>
            <p:ph idx="1" type="body"/>
          </p:nvPr>
        </p:nvSpPr>
        <p:spPr>
          <a:xfrm>
            <a:off x="0" y="373350"/>
            <a:ext cx="9144000" cy="477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700">
                <a:solidFill>
                  <a:srgbClr val="FF0000"/>
                </a:solidFill>
              </a:rPr>
              <a:t>-Moses must be taught all things from the beginning: Creation, Fall, Redemption                  He Receives greater knowledge causing him to act to progress.                                            </a:t>
            </a:r>
            <a:r>
              <a:rPr b="1" lang="en" sz="1000">
                <a:solidFill>
                  <a:schemeClr val="dk1"/>
                </a:solidFill>
                <a:highlight>
                  <a:srgbClr val="FFFFFF"/>
                </a:highlight>
                <a:latin typeface="Times New Roman"/>
                <a:ea typeface="Times New Roman"/>
                <a:cs typeface="Times New Roman"/>
                <a:sym typeface="Times New Roman"/>
              </a:rPr>
              <a:t>Moses 1:8 </a:t>
            </a:r>
            <a:r>
              <a:rPr lang="en" sz="1150">
                <a:solidFill>
                  <a:schemeClr val="dk1"/>
                </a:solidFill>
                <a:highlight>
                  <a:srgbClr val="FFFFFF"/>
                </a:highlight>
                <a:latin typeface="Times New Roman"/>
                <a:ea typeface="Times New Roman"/>
                <a:cs typeface="Times New Roman"/>
                <a:sym typeface="Times New Roman"/>
              </a:rPr>
              <a:t>And it came to pass that Moses looked, and beheld the </a:t>
            </a:r>
            <a:r>
              <a:rPr baseline="30000" i="1" lang="en" sz="1500">
                <a:solidFill>
                  <a:schemeClr val="hlink"/>
                </a:solidFill>
                <a:highlight>
                  <a:srgbClr val="FFFFFF"/>
                </a:highlight>
                <a:uFill>
                  <a:noFill/>
                </a:uFill>
                <a:latin typeface="Times New Roman"/>
                <a:ea typeface="Times New Roman"/>
                <a:cs typeface="Times New Roman"/>
                <a:sym typeface="Times New Roman"/>
                <a:hlinkClick r:id="rId3"/>
              </a:rPr>
              <a:t>a</a:t>
            </a:r>
            <a:r>
              <a:rPr lang="en" sz="1150">
                <a:solidFill>
                  <a:schemeClr val="hlink"/>
                </a:solidFill>
                <a:highlight>
                  <a:srgbClr val="FFFFFF"/>
                </a:highlight>
                <a:uFill>
                  <a:noFill/>
                </a:uFill>
                <a:latin typeface="Times New Roman"/>
                <a:ea typeface="Times New Roman"/>
                <a:cs typeface="Times New Roman"/>
                <a:sym typeface="Times New Roman"/>
                <a:hlinkClick r:id="rId4"/>
              </a:rPr>
              <a:t>world</a:t>
            </a:r>
            <a:r>
              <a:rPr lang="en" sz="1150">
                <a:solidFill>
                  <a:schemeClr val="dk1"/>
                </a:solidFill>
                <a:highlight>
                  <a:srgbClr val="FFFFFF"/>
                </a:highlight>
                <a:latin typeface="Times New Roman"/>
                <a:ea typeface="Times New Roman"/>
                <a:cs typeface="Times New Roman"/>
                <a:sym typeface="Times New Roman"/>
              </a:rPr>
              <a:t> upon which he was created; and Moses </a:t>
            </a:r>
            <a:r>
              <a:rPr baseline="30000" i="1" lang="en" sz="1500">
                <a:solidFill>
                  <a:schemeClr val="hlink"/>
                </a:solidFill>
                <a:highlight>
                  <a:srgbClr val="FFFFFF"/>
                </a:highlight>
                <a:uFill>
                  <a:noFill/>
                </a:uFill>
                <a:latin typeface="Times New Roman"/>
                <a:ea typeface="Times New Roman"/>
                <a:cs typeface="Times New Roman"/>
                <a:sym typeface="Times New Roman"/>
                <a:hlinkClick r:id="rId5"/>
              </a:rPr>
              <a:t>b</a:t>
            </a:r>
            <a:r>
              <a:rPr lang="en" sz="1150">
                <a:solidFill>
                  <a:schemeClr val="hlink"/>
                </a:solidFill>
                <a:highlight>
                  <a:srgbClr val="FFFFFF"/>
                </a:highlight>
                <a:uFill>
                  <a:noFill/>
                </a:uFill>
                <a:latin typeface="Times New Roman"/>
                <a:ea typeface="Times New Roman"/>
                <a:cs typeface="Times New Roman"/>
                <a:sym typeface="Times New Roman"/>
                <a:hlinkClick r:id="rId6"/>
              </a:rPr>
              <a:t>beheld</a:t>
            </a:r>
            <a:r>
              <a:rPr lang="en" sz="1150">
                <a:solidFill>
                  <a:schemeClr val="dk1"/>
                </a:solidFill>
                <a:highlight>
                  <a:srgbClr val="FFFFFF"/>
                </a:highlight>
                <a:latin typeface="Times New Roman"/>
                <a:ea typeface="Times New Roman"/>
                <a:cs typeface="Times New Roman"/>
                <a:sym typeface="Times New Roman"/>
              </a:rPr>
              <a:t> the world and the ends thereof, and all the children of men which are, and which were created; of the same he greatly </a:t>
            </a:r>
            <a:r>
              <a:rPr baseline="30000" i="1" lang="en" sz="1500">
                <a:solidFill>
                  <a:schemeClr val="hlink"/>
                </a:solidFill>
                <a:highlight>
                  <a:srgbClr val="FFFFFF"/>
                </a:highlight>
                <a:uFill>
                  <a:noFill/>
                </a:uFill>
                <a:latin typeface="Times New Roman"/>
                <a:ea typeface="Times New Roman"/>
                <a:cs typeface="Times New Roman"/>
                <a:sym typeface="Times New Roman"/>
                <a:hlinkClick r:id="rId7"/>
              </a:rPr>
              <a:t>c</a:t>
            </a:r>
            <a:r>
              <a:rPr lang="en" sz="1150">
                <a:solidFill>
                  <a:schemeClr val="hlink"/>
                </a:solidFill>
                <a:highlight>
                  <a:srgbClr val="FFFFFF"/>
                </a:highlight>
                <a:uFill>
                  <a:noFill/>
                </a:uFill>
                <a:latin typeface="Times New Roman"/>
                <a:ea typeface="Times New Roman"/>
                <a:cs typeface="Times New Roman"/>
                <a:sym typeface="Times New Roman"/>
                <a:hlinkClick r:id="rId8"/>
              </a:rPr>
              <a:t>marveled</a:t>
            </a:r>
            <a:r>
              <a:rPr lang="en" sz="1150">
                <a:solidFill>
                  <a:schemeClr val="dk1"/>
                </a:solidFill>
                <a:highlight>
                  <a:srgbClr val="FFFFFF"/>
                </a:highlight>
                <a:latin typeface="Times New Roman"/>
                <a:ea typeface="Times New Roman"/>
                <a:cs typeface="Times New Roman"/>
                <a:sym typeface="Times New Roman"/>
              </a:rPr>
              <a:t> and wondered.</a:t>
            </a:r>
            <a:endParaRPr sz="1150">
              <a:solidFill>
                <a:schemeClr val="dk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rPr b="1" lang="en" sz="1000">
                <a:solidFill>
                  <a:schemeClr val="dk1"/>
                </a:solidFill>
                <a:highlight>
                  <a:srgbClr val="FFFFFF"/>
                </a:highlight>
                <a:latin typeface="Times New Roman"/>
                <a:ea typeface="Times New Roman"/>
                <a:cs typeface="Times New Roman"/>
                <a:sym typeface="Times New Roman"/>
              </a:rPr>
              <a:t>9 </a:t>
            </a:r>
            <a:r>
              <a:rPr lang="en" sz="1150">
                <a:solidFill>
                  <a:schemeClr val="dk1"/>
                </a:solidFill>
                <a:highlight>
                  <a:srgbClr val="FFFFFF"/>
                </a:highlight>
                <a:latin typeface="Times New Roman"/>
                <a:ea typeface="Times New Roman"/>
                <a:cs typeface="Times New Roman"/>
                <a:sym typeface="Times New Roman"/>
              </a:rPr>
              <a:t>... Now, for this cause I know that </a:t>
            </a:r>
            <a:r>
              <a:rPr baseline="30000" i="1" lang="en" sz="1500">
                <a:solidFill>
                  <a:schemeClr val="hlink"/>
                </a:solidFill>
                <a:highlight>
                  <a:srgbClr val="FFFFFF"/>
                </a:highlight>
                <a:uFill>
                  <a:noFill/>
                </a:uFill>
                <a:latin typeface="Times New Roman"/>
                <a:ea typeface="Times New Roman"/>
                <a:cs typeface="Times New Roman"/>
                <a:sym typeface="Times New Roman"/>
                <a:hlinkClick r:id="rId9"/>
              </a:rPr>
              <a:t>b</a:t>
            </a:r>
            <a:r>
              <a:rPr lang="en" sz="1150">
                <a:solidFill>
                  <a:schemeClr val="hlink"/>
                </a:solidFill>
                <a:highlight>
                  <a:srgbClr val="FFFFFF"/>
                </a:highlight>
                <a:uFill>
                  <a:noFill/>
                </a:uFill>
                <a:latin typeface="Times New Roman"/>
                <a:ea typeface="Times New Roman"/>
                <a:cs typeface="Times New Roman"/>
                <a:sym typeface="Times New Roman"/>
                <a:hlinkClick r:id="rId10"/>
              </a:rPr>
              <a:t>man</a:t>
            </a:r>
            <a:r>
              <a:rPr lang="en" sz="1150">
                <a:solidFill>
                  <a:schemeClr val="dk1"/>
                </a:solidFill>
                <a:highlight>
                  <a:srgbClr val="FFFFFF"/>
                </a:highlight>
                <a:latin typeface="Times New Roman"/>
                <a:ea typeface="Times New Roman"/>
                <a:cs typeface="Times New Roman"/>
                <a:sym typeface="Times New Roman"/>
              </a:rPr>
              <a:t> is </a:t>
            </a:r>
            <a:r>
              <a:rPr baseline="30000" i="1" lang="en" sz="1500">
                <a:solidFill>
                  <a:schemeClr val="hlink"/>
                </a:solidFill>
                <a:highlight>
                  <a:srgbClr val="FFFFFF"/>
                </a:highlight>
                <a:uFill>
                  <a:noFill/>
                </a:uFill>
                <a:latin typeface="Times New Roman"/>
                <a:ea typeface="Times New Roman"/>
                <a:cs typeface="Times New Roman"/>
                <a:sym typeface="Times New Roman"/>
                <a:hlinkClick r:id="rId11"/>
              </a:rPr>
              <a:t>c</a:t>
            </a:r>
            <a:r>
              <a:rPr lang="en" sz="1150">
                <a:solidFill>
                  <a:schemeClr val="hlink"/>
                </a:solidFill>
                <a:highlight>
                  <a:srgbClr val="FFFFFF"/>
                </a:highlight>
                <a:uFill>
                  <a:noFill/>
                </a:uFill>
                <a:latin typeface="Times New Roman"/>
                <a:ea typeface="Times New Roman"/>
                <a:cs typeface="Times New Roman"/>
                <a:sym typeface="Times New Roman"/>
                <a:hlinkClick r:id="rId12"/>
              </a:rPr>
              <a:t>nothing</a:t>
            </a:r>
            <a:r>
              <a:rPr lang="en" sz="1150">
                <a:solidFill>
                  <a:schemeClr val="dk1"/>
                </a:solidFill>
                <a:highlight>
                  <a:srgbClr val="FFFFFF"/>
                </a:highlight>
                <a:latin typeface="Times New Roman"/>
                <a:ea typeface="Times New Roman"/>
                <a:cs typeface="Times New Roman"/>
                <a:sym typeface="Times New Roman"/>
              </a:rPr>
              <a:t>, which thing I never had supposed.   </a:t>
            </a:r>
            <a:endParaRPr sz="1150">
              <a:solidFill>
                <a:schemeClr val="dk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t/>
            </a:r>
            <a:endParaRPr sz="1150">
              <a:solidFill>
                <a:schemeClr val="dk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rPr lang="en" sz="1150">
                <a:solidFill>
                  <a:schemeClr val="dk1"/>
                </a:solidFill>
                <a:highlight>
                  <a:srgbClr val="FFFFFF"/>
                </a:highlight>
                <a:latin typeface="Times New Roman"/>
                <a:ea typeface="Times New Roman"/>
                <a:cs typeface="Times New Roman"/>
                <a:sym typeface="Times New Roman"/>
              </a:rPr>
              <a:t>-----Teaching Israelites------                </a:t>
            </a:r>
            <a:r>
              <a:rPr lang="en" sz="1700">
                <a:solidFill>
                  <a:srgbClr val="FF0000"/>
                </a:solidFill>
              </a:rPr>
              <a:t>                          </a:t>
            </a:r>
            <a:endParaRPr sz="1350">
              <a:solidFill>
                <a:schemeClr val="dk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rPr b="1" lang="en" sz="1200">
                <a:solidFill>
                  <a:srgbClr val="000000"/>
                </a:solidFill>
                <a:highlight>
                  <a:srgbClr val="FFFFFF"/>
                </a:highlight>
                <a:latin typeface="Times New Roman"/>
                <a:ea typeface="Times New Roman"/>
                <a:cs typeface="Times New Roman"/>
                <a:sym typeface="Times New Roman"/>
              </a:rPr>
              <a:t>68 </a:t>
            </a:r>
            <a:r>
              <a:rPr lang="en" sz="1200">
                <a:solidFill>
                  <a:srgbClr val="000000"/>
                </a:solidFill>
                <a:highlight>
                  <a:srgbClr val="FFFFFF"/>
                </a:highlight>
                <a:latin typeface="Times New Roman"/>
                <a:ea typeface="Times New Roman"/>
                <a:cs typeface="Times New Roman"/>
                <a:sym typeface="Times New Roman"/>
              </a:rPr>
              <a:t>Behold, thou art </a:t>
            </a:r>
            <a:r>
              <a:rPr baseline="30000" i="1" lang="en" sz="1200">
                <a:solidFill>
                  <a:srgbClr val="000000"/>
                </a:solidFill>
                <a:highlight>
                  <a:srgbClr val="FFFFFF"/>
                </a:highlight>
                <a:uFill>
                  <a:noFill/>
                </a:uFill>
                <a:latin typeface="Times New Roman"/>
                <a:ea typeface="Times New Roman"/>
                <a:cs typeface="Times New Roman"/>
                <a:sym typeface="Times New Roman"/>
                <a:hlinkClick r:id="rId13">
                  <a:extLst>
                    <a:ext uri="{A12FA001-AC4F-418D-AE19-62706E023703}">
                      <ahyp:hlinkClr val="tx"/>
                    </a:ext>
                  </a:extLst>
                </a:hlinkClick>
              </a:rPr>
              <a:t>a</a:t>
            </a:r>
            <a:r>
              <a:rPr lang="en" sz="1200">
                <a:solidFill>
                  <a:srgbClr val="000000"/>
                </a:solidFill>
                <a:highlight>
                  <a:srgbClr val="FFFFFF"/>
                </a:highlight>
                <a:uFill>
                  <a:noFill/>
                </a:uFill>
                <a:latin typeface="Times New Roman"/>
                <a:ea typeface="Times New Roman"/>
                <a:cs typeface="Times New Roman"/>
                <a:sym typeface="Times New Roman"/>
                <a:hlinkClick r:id="rId14">
                  <a:extLst>
                    <a:ext uri="{A12FA001-AC4F-418D-AE19-62706E023703}">
                      <ahyp:hlinkClr val="tx"/>
                    </a:ext>
                  </a:extLst>
                </a:hlinkClick>
              </a:rPr>
              <a:t>one</a:t>
            </a:r>
            <a:r>
              <a:rPr lang="en" sz="1200">
                <a:solidFill>
                  <a:srgbClr val="000000"/>
                </a:solidFill>
                <a:highlight>
                  <a:srgbClr val="FFFFFF"/>
                </a:highlight>
                <a:latin typeface="Times New Roman"/>
                <a:ea typeface="Times New Roman"/>
                <a:cs typeface="Times New Roman"/>
                <a:sym typeface="Times New Roman"/>
              </a:rPr>
              <a:t> in me, a son of God; and thus may all become my </a:t>
            </a:r>
            <a:r>
              <a:rPr baseline="30000" i="1" lang="en" sz="1200">
                <a:solidFill>
                  <a:srgbClr val="000000"/>
                </a:solidFill>
                <a:highlight>
                  <a:srgbClr val="FFFFFF"/>
                </a:highlight>
                <a:uFill>
                  <a:noFill/>
                </a:uFill>
                <a:latin typeface="Times New Roman"/>
                <a:ea typeface="Times New Roman"/>
                <a:cs typeface="Times New Roman"/>
                <a:sym typeface="Times New Roman"/>
                <a:hlinkClick r:id="rId15">
                  <a:extLst>
                    <a:ext uri="{A12FA001-AC4F-418D-AE19-62706E023703}">
                      <ahyp:hlinkClr val="tx"/>
                    </a:ext>
                  </a:extLst>
                </a:hlinkClick>
              </a:rPr>
              <a:t>b</a:t>
            </a:r>
            <a:r>
              <a:rPr lang="en" sz="1200">
                <a:solidFill>
                  <a:srgbClr val="000000"/>
                </a:solidFill>
                <a:highlight>
                  <a:srgbClr val="FFFFFF"/>
                </a:highlight>
                <a:uFill>
                  <a:noFill/>
                </a:uFill>
                <a:latin typeface="Times New Roman"/>
                <a:ea typeface="Times New Roman"/>
                <a:cs typeface="Times New Roman"/>
                <a:sym typeface="Times New Roman"/>
                <a:hlinkClick r:id="rId16">
                  <a:extLst>
                    <a:ext uri="{A12FA001-AC4F-418D-AE19-62706E023703}">
                      <ahyp:hlinkClr val="tx"/>
                    </a:ext>
                  </a:extLst>
                </a:hlinkClick>
              </a:rPr>
              <a:t>sons</a:t>
            </a:r>
            <a:r>
              <a:rPr lang="en" sz="1200">
                <a:solidFill>
                  <a:srgbClr val="000000"/>
                </a:solidFill>
                <a:highlight>
                  <a:srgbClr val="FFFFFF"/>
                </a:highlight>
                <a:latin typeface="Times New Roman"/>
                <a:ea typeface="Times New Roman"/>
                <a:cs typeface="Times New Roman"/>
                <a:sym typeface="Times New Roman"/>
              </a:rPr>
              <a:t>. Amen.</a:t>
            </a:r>
            <a:endParaRPr sz="1200">
              <a:solidFill>
                <a:srgbClr val="000000"/>
              </a:solidFill>
              <a:highlight>
                <a:srgbClr val="FFFFFF"/>
              </a:highlight>
              <a:latin typeface="Times New Roman"/>
              <a:ea typeface="Times New Roman"/>
              <a:cs typeface="Times New Roman"/>
              <a:sym typeface="Times New Roman"/>
            </a:endParaRPr>
          </a:p>
          <a:p>
            <a:pPr indent="0" lvl="0" marL="0" rtl="0" algn="l">
              <a:spcBef>
                <a:spcPts val="1600"/>
              </a:spcBef>
              <a:spcAft>
                <a:spcPts val="0"/>
              </a:spcAft>
              <a:buNone/>
            </a:pPr>
            <a:r>
              <a:rPr b="1" lang="en" sz="1200">
                <a:solidFill>
                  <a:srgbClr val="000000"/>
                </a:solidFill>
                <a:highlight>
                  <a:srgbClr val="F7F8F8"/>
                </a:highlight>
                <a:latin typeface="Georgia"/>
                <a:ea typeface="Georgia"/>
                <a:cs typeface="Georgia"/>
                <a:sym typeface="Georgia"/>
              </a:rPr>
              <a:t>Duet 5:5 </a:t>
            </a:r>
            <a:r>
              <a:rPr lang="en" sz="1200">
                <a:solidFill>
                  <a:srgbClr val="000000"/>
                </a:solidFill>
                <a:highlight>
                  <a:srgbClr val="F7F8F8"/>
                </a:highlight>
                <a:latin typeface="Georgia"/>
                <a:ea typeface="Georgia"/>
                <a:cs typeface="Georgia"/>
                <a:sym typeface="Georgia"/>
              </a:rPr>
              <a:t>(I stood between the Lord and you at that time, to </a:t>
            </a:r>
            <a:r>
              <a:rPr lang="en" sz="1200">
                <a:solidFill>
                  <a:srgbClr val="000000"/>
                </a:solidFill>
                <a:highlight>
                  <a:srgbClr val="F7F8F8"/>
                </a:highlight>
                <a:uFill>
                  <a:noFill/>
                </a:uFill>
                <a:latin typeface="Georgia"/>
                <a:ea typeface="Georgia"/>
                <a:cs typeface="Georgia"/>
                <a:sym typeface="Georgia"/>
                <a:hlinkClick r:id="rId17">
                  <a:extLst>
                    <a:ext uri="{A12FA001-AC4F-418D-AE19-62706E023703}">
                      <ahyp:hlinkClr val="tx"/>
                    </a:ext>
                  </a:extLst>
                </a:hlinkClick>
              </a:rPr>
              <a:t>shew</a:t>
            </a:r>
            <a:r>
              <a:rPr lang="en" sz="1200">
                <a:solidFill>
                  <a:srgbClr val="000000"/>
                </a:solidFill>
                <a:highlight>
                  <a:srgbClr val="F7F8F8"/>
                </a:highlight>
                <a:latin typeface="Georgia"/>
                <a:ea typeface="Georgia"/>
                <a:cs typeface="Georgia"/>
                <a:sym typeface="Georgia"/>
              </a:rPr>
              <a:t> you the word of the Lord: for ye were </a:t>
            </a:r>
            <a:r>
              <a:rPr lang="en" sz="1200">
                <a:solidFill>
                  <a:srgbClr val="000000"/>
                </a:solidFill>
                <a:highlight>
                  <a:srgbClr val="F7F8F8"/>
                </a:highlight>
                <a:uFill>
                  <a:noFill/>
                </a:uFill>
                <a:latin typeface="Georgia"/>
                <a:ea typeface="Georgia"/>
                <a:cs typeface="Georgia"/>
                <a:sym typeface="Georgia"/>
                <a:hlinkClick r:id="rId18">
                  <a:extLst>
                    <a:ext uri="{A12FA001-AC4F-418D-AE19-62706E023703}">
                      <ahyp:hlinkClr val="tx"/>
                    </a:ext>
                  </a:extLst>
                </a:hlinkClick>
              </a:rPr>
              <a:t>afraid</a:t>
            </a:r>
            <a:r>
              <a:rPr lang="en" sz="1200">
                <a:solidFill>
                  <a:srgbClr val="000000"/>
                </a:solidFill>
                <a:highlight>
                  <a:srgbClr val="F7F8F8"/>
                </a:highlight>
                <a:latin typeface="Georgia"/>
                <a:ea typeface="Georgia"/>
                <a:cs typeface="Georgia"/>
                <a:sym typeface="Georgia"/>
              </a:rPr>
              <a:t> by reason of the fire, and went not up into the mount;)</a:t>
            </a:r>
            <a:r>
              <a:rPr b="1" lang="en" sz="1200">
                <a:solidFill>
                  <a:srgbClr val="000000"/>
                </a:solidFill>
                <a:highlight>
                  <a:srgbClr val="F7F8F8"/>
                </a:highlight>
              </a:rPr>
              <a:t>24 </a:t>
            </a:r>
            <a:r>
              <a:rPr lang="en" sz="1200">
                <a:solidFill>
                  <a:srgbClr val="000000"/>
                </a:solidFill>
                <a:highlight>
                  <a:srgbClr val="F7F8F8"/>
                </a:highlight>
              </a:rPr>
              <a:t>And ye said, Behold, the Lord our God hath </a:t>
            </a:r>
            <a:r>
              <a:rPr lang="en" sz="1200">
                <a:solidFill>
                  <a:srgbClr val="000000"/>
                </a:solidFill>
                <a:highlight>
                  <a:srgbClr val="F7F8F8"/>
                </a:highlight>
                <a:uFill>
                  <a:noFill/>
                </a:uFill>
                <a:hlinkClick r:id="rId19">
                  <a:extLst>
                    <a:ext uri="{A12FA001-AC4F-418D-AE19-62706E023703}">
                      <ahyp:hlinkClr val="tx"/>
                    </a:ext>
                  </a:extLst>
                </a:hlinkClick>
              </a:rPr>
              <a:t>shewed</a:t>
            </a:r>
            <a:r>
              <a:rPr lang="en" sz="1200">
                <a:solidFill>
                  <a:srgbClr val="000000"/>
                </a:solidFill>
                <a:highlight>
                  <a:srgbClr val="F7F8F8"/>
                </a:highlight>
              </a:rPr>
              <a:t> us his </a:t>
            </a:r>
            <a:r>
              <a:rPr lang="en" sz="1200">
                <a:solidFill>
                  <a:srgbClr val="000000"/>
                </a:solidFill>
                <a:highlight>
                  <a:srgbClr val="F7F8F8"/>
                </a:highlight>
                <a:uFill>
                  <a:noFill/>
                </a:uFill>
                <a:hlinkClick r:id="rId20">
                  <a:extLst>
                    <a:ext uri="{A12FA001-AC4F-418D-AE19-62706E023703}">
                      <ahyp:hlinkClr val="tx"/>
                    </a:ext>
                  </a:extLst>
                </a:hlinkClick>
              </a:rPr>
              <a:t>glory</a:t>
            </a:r>
            <a:r>
              <a:rPr lang="en" sz="1200">
                <a:solidFill>
                  <a:srgbClr val="000000"/>
                </a:solidFill>
                <a:highlight>
                  <a:srgbClr val="F7F8F8"/>
                </a:highlight>
              </a:rPr>
              <a:t> and his greatness, and we have heard his </a:t>
            </a:r>
            <a:r>
              <a:rPr lang="en" sz="1200">
                <a:solidFill>
                  <a:srgbClr val="000000"/>
                </a:solidFill>
                <a:highlight>
                  <a:srgbClr val="F7F8F8"/>
                </a:highlight>
                <a:uFill>
                  <a:noFill/>
                </a:uFill>
                <a:hlinkClick r:id="rId21">
                  <a:extLst>
                    <a:ext uri="{A12FA001-AC4F-418D-AE19-62706E023703}">
                      <ahyp:hlinkClr val="tx"/>
                    </a:ext>
                  </a:extLst>
                </a:hlinkClick>
              </a:rPr>
              <a:t>voice</a:t>
            </a:r>
            <a:r>
              <a:rPr lang="en" sz="1200">
                <a:solidFill>
                  <a:srgbClr val="000000"/>
                </a:solidFill>
                <a:highlight>
                  <a:srgbClr val="F7F8F8"/>
                </a:highlight>
              </a:rPr>
              <a:t> out of the midst of the fire: we have seen this day that God doth talk with man, and he </a:t>
            </a:r>
            <a:r>
              <a:rPr lang="en" sz="1200">
                <a:solidFill>
                  <a:srgbClr val="000000"/>
                </a:solidFill>
                <a:highlight>
                  <a:srgbClr val="F7F8F8"/>
                </a:highlight>
                <a:uFill>
                  <a:noFill/>
                </a:uFill>
                <a:hlinkClick r:id="rId22">
                  <a:extLst>
                    <a:ext uri="{A12FA001-AC4F-418D-AE19-62706E023703}">
                      <ahyp:hlinkClr val="tx"/>
                    </a:ext>
                  </a:extLst>
                </a:hlinkClick>
              </a:rPr>
              <a:t>liveth</a:t>
            </a:r>
            <a:r>
              <a:rPr lang="en" sz="1200">
                <a:solidFill>
                  <a:srgbClr val="000000"/>
                </a:solidFill>
                <a:highlight>
                  <a:srgbClr val="F7F8F8"/>
                </a:highlight>
              </a:rPr>
              <a:t>.                                     </a:t>
            </a:r>
            <a:r>
              <a:rPr b="1" lang="en" sz="1200">
                <a:solidFill>
                  <a:srgbClr val="000000"/>
                </a:solidFill>
                <a:highlight>
                  <a:srgbClr val="F7F8F8"/>
                </a:highlight>
              </a:rPr>
              <a:t>25 </a:t>
            </a:r>
            <a:r>
              <a:rPr lang="en" sz="1200">
                <a:solidFill>
                  <a:srgbClr val="000000"/>
                </a:solidFill>
                <a:highlight>
                  <a:srgbClr val="F7F8F8"/>
                </a:highlight>
              </a:rPr>
              <a:t>Now therefore why should we die? for this great fire will consume us: if we hear the </a:t>
            </a:r>
            <a:r>
              <a:rPr lang="en" sz="1200">
                <a:solidFill>
                  <a:srgbClr val="000000"/>
                </a:solidFill>
                <a:highlight>
                  <a:srgbClr val="F7F8F8"/>
                </a:highlight>
                <a:uFill>
                  <a:noFill/>
                </a:uFill>
                <a:hlinkClick r:id="rId23">
                  <a:extLst>
                    <a:ext uri="{A12FA001-AC4F-418D-AE19-62706E023703}">
                      <ahyp:hlinkClr val="tx"/>
                    </a:ext>
                  </a:extLst>
                </a:hlinkClick>
              </a:rPr>
              <a:t>voice</a:t>
            </a:r>
            <a:r>
              <a:rPr lang="en" sz="1200">
                <a:solidFill>
                  <a:srgbClr val="000000"/>
                </a:solidFill>
                <a:highlight>
                  <a:srgbClr val="F7F8F8"/>
                </a:highlight>
              </a:rPr>
              <a:t> of the Lord our God any more, then we shall die.                                                                                                                                                                                                  </a:t>
            </a:r>
            <a:r>
              <a:rPr b="1" lang="en" sz="1200">
                <a:solidFill>
                  <a:srgbClr val="000000"/>
                </a:solidFill>
                <a:highlight>
                  <a:srgbClr val="F7F8F8"/>
                </a:highlight>
              </a:rPr>
              <a:t>27 </a:t>
            </a:r>
            <a:r>
              <a:rPr lang="en" sz="1200">
                <a:solidFill>
                  <a:srgbClr val="000000"/>
                </a:solidFill>
                <a:highlight>
                  <a:srgbClr val="F7F8F8"/>
                </a:highlight>
              </a:rPr>
              <a:t>Go thou near, and hear all that the Lord our God shall say: and </a:t>
            </a:r>
            <a:r>
              <a:rPr lang="en" sz="1200">
                <a:solidFill>
                  <a:srgbClr val="000000"/>
                </a:solidFill>
                <a:highlight>
                  <a:srgbClr val="F7F8F8"/>
                </a:highlight>
                <a:uFill>
                  <a:noFill/>
                </a:uFill>
                <a:hlinkClick r:id="rId24">
                  <a:extLst>
                    <a:ext uri="{A12FA001-AC4F-418D-AE19-62706E023703}">
                      <ahyp:hlinkClr val="tx"/>
                    </a:ext>
                  </a:extLst>
                </a:hlinkClick>
              </a:rPr>
              <a:t>speak</a:t>
            </a:r>
            <a:r>
              <a:rPr lang="en" sz="1200">
                <a:solidFill>
                  <a:srgbClr val="000000"/>
                </a:solidFill>
                <a:highlight>
                  <a:srgbClr val="F7F8F8"/>
                </a:highlight>
              </a:rPr>
              <a:t> thou unto us all that the Lord our God shall speak unto thee; and we will hear it, and </a:t>
            </a:r>
            <a:r>
              <a:rPr lang="en" sz="1200">
                <a:solidFill>
                  <a:srgbClr val="000000"/>
                </a:solidFill>
                <a:highlight>
                  <a:srgbClr val="F7F8F8"/>
                </a:highlight>
                <a:uFill>
                  <a:noFill/>
                </a:uFill>
                <a:hlinkClick r:id="rId25">
                  <a:extLst>
                    <a:ext uri="{A12FA001-AC4F-418D-AE19-62706E023703}">
                      <ahyp:hlinkClr val="tx"/>
                    </a:ext>
                  </a:extLst>
                </a:hlinkClick>
              </a:rPr>
              <a:t>do</a:t>
            </a:r>
            <a:r>
              <a:rPr lang="en" sz="1200">
                <a:solidFill>
                  <a:srgbClr val="000000"/>
                </a:solidFill>
                <a:highlight>
                  <a:srgbClr val="F7F8F8"/>
                </a:highlight>
              </a:rPr>
              <a:t> it.</a:t>
            </a:r>
            <a:endParaRPr sz="1200">
              <a:solidFill>
                <a:srgbClr val="000000"/>
              </a:solidFill>
              <a:highlight>
                <a:srgbClr val="F7F8F8"/>
              </a:highlight>
            </a:endParaRPr>
          </a:p>
          <a:p>
            <a:pPr indent="0" lvl="0" marL="0" rtl="0" algn="l">
              <a:spcBef>
                <a:spcPts val="1600"/>
              </a:spcBef>
              <a:spcAft>
                <a:spcPts val="1600"/>
              </a:spcAft>
              <a:buNone/>
            </a:pPr>
            <a:r>
              <a:t/>
            </a:r>
            <a:endParaRPr sz="1200">
              <a:solidFill>
                <a:schemeClr val="dk1"/>
              </a:solidFill>
              <a:highlight>
                <a:srgbClr val="F7F8F8"/>
              </a:highlight>
              <a:latin typeface="Georgia"/>
              <a:ea typeface="Georgia"/>
              <a:cs typeface="Georgia"/>
              <a:sym typeface="Georgia"/>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pic>
        <p:nvPicPr>
          <p:cNvPr id="240" name="Google Shape;240;p43"/>
          <p:cNvPicPr preferRelativeResize="0"/>
          <p:nvPr/>
        </p:nvPicPr>
        <p:blipFill>
          <a:blip r:embed="rId3">
            <a:alphaModFix/>
          </a:blip>
          <a:stretch>
            <a:fillRect/>
          </a:stretch>
        </p:blipFill>
        <p:spPr>
          <a:xfrm>
            <a:off x="152400" y="85375"/>
            <a:ext cx="8839200" cy="481736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44"/>
          <p:cNvSpPr txBox="1"/>
          <p:nvPr>
            <p:ph idx="1" type="body"/>
          </p:nvPr>
        </p:nvSpPr>
        <p:spPr>
          <a:xfrm>
            <a:off x="311700" y="0"/>
            <a:ext cx="8520600" cy="45690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lang="en" sz="1200">
                <a:solidFill>
                  <a:srgbClr val="000000"/>
                </a:solidFill>
              </a:rPr>
              <a:t>Moses 1:41 And in a day when the children of men shall esteem my words as naught and take many of them from the book which thou shalt write, behold, I will raise up another like unto thee; and they shall be had again among the children of men, among as many as shall believe.</a:t>
            </a:r>
            <a:endParaRPr sz="1200">
              <a:solidFill>
                <a:srgbClr val="000000"/>
              </a:solidFill>
            </a:endParaRPr>
          </a:p>
          <a:p>
            <a:pPr indent="0" lvl="0" marL="0" rtl="0" algn="l">
              <a:spcBef>
                <a:spcPts val="1200"/>
              </a:spcBef>
              <a:spcAft>
                <a:spcPts val="0"/>
              </a:spcAft>
              <a:buNone/>
            </a:pPr>
            <a:r>
              <a:rPr lang="en" sz="1200">
                <a:solidFill>
                  <a:srgbClr val="000000"/>
                </a:solidFill>
              </a:rPr>
              <a:t>2 Nephi 3:7,9A choice seer will I raise up out of the fruit of thy loins; and he shall be esteemed highly among the fruit of thy loins.... And he shall be great like unto Moses,</a:t>
            </a:r>
            <a:endParaRPr sz="1200">
              <a:solidFill>
                <a:srgbClr val="000000"/>
              </a:solidFill>
            </a:endParaRPr>
          </a:p>
          <a:p>
            <a:pPr indent="0" lvl="0" marL="0" rtl="0" algn="l">
              <a:spcBef>
                <a:spcPts val="1200"/>
              </a:spcBef>
              <a:spcAft>
                <a:spcPts val="0"/>
              </a:spcAft>
              <a:buNone/>
            </a:pPr>
            <a:r>
              <a:rPr lang="en" sz="1200">
                <a:solidFill>
                  <a:srgbClr val="000000"/>
                </a:solidFill>
                <a:highlight>
                  <a:srgbClr val="FFFFF0"/>
                </a:highlight>
              </a:rPr>
              <a:t>D&amp;C 28:2 </a:t>
            </a:r>
            <a:r>
              <a:rPr lang="en" sz="1200">
                <a:solidFill>
                  <a:srgbClr val="000000"/>
                </a:solidFill>
              </a:rPr>
              <a:t>But, behold, verily, verily, I say unto thee, no one shall be appointed to receive commandments and revelations in this church excepting my servant Joseph Smith, Jun., for he receiveth them even as Moses.</a:t>
            </a:r>
            <a:endParaRPr sz="1200">
              <a:solidFill>
                <a:srgbClr val="000000"/>
              </a:solidFill>
            </a:endParaRPr>
          </a:p>
          <a:p>
            <a:pPr indent="0" lvl="0" marL="0" rtl="0" algn="l">
              <a:spcBef>
                <a:spcPts val="1200"/>
              </a:spcBef>
              <a:spcAft>
                <a:spcPts val="0"/>
              </a:spcAft>
              <a:buNone/>
            </a:pPr>
            <a:r>
              <a:rPr lang="en" sz="1200">
                <a:solidFill>
                  <a:srgbClr val="000000"/>
                </a:solidFill>
                <a:highlight>
                  <a:srgbClr val="FFFFF0"/>
                </a:highlight>
              </a:rPr>
              <a:t>107:91 </a:t>
            </a:r>
            <a:r>
              <a:rPr lang="en" sz="1200">
                <a:solidFill>
                  <a:srgbClr val="000000"/>
                </a:solidFill>
                <a:highlight>
                  <a:srgbClr val="FFFFFF"/>
                </a:highlight>
                <a:uFill>
                  <a:noFill/>
                </a:uFill>
                <a:latin typeface="Times New Roman"/>
                <a:ea typeface="Times New Roman"/>
                <a:cs typeface="Times New Roman"/>
                <a:sym typeface="Times New Roman"/>
                <a:hlinkClick r:id="rId3">
                  <a:extLst>
                    <a:ext uri="{A12FA001-AC4F-418D-AE19-62706E023703}">
                      <ahyp:hlinkClr val="tx"/>
                    </a:ext>
                  </a:extLst>
                </a:hlinkClick>
              </a:rPr>
              <a:t>91 And again, the duty of the President of the office of the High Priesthood is to </a:t>
            </a:r>
            <a:r>
              <a:rPr lang="en" sz="1200">
                <a:solidFill>
                  <a:srgbClr val="000000"/>
                </a:solidFill>
                <a:uFill>
                  <a:noFill/>
                </a:uFill>
                <a:hlinkClick r:id="rId4">
                  <a:extLst>
                    <a:ext uri="{A12FA001-AC4F-418D-AE19-62706E023703}">
                      <ahyp:hlinkClr val="tx"/>
                    </a:ext>
                  </a:extLst>
                </a:hlinkClick>
              </a:rPr>
              <a:t>preside</a:t>
            </a:r>
            <a:r>
              <a:rPr lang="en" sz="1200">
                <a:solidFill>
                  <a:srgbClr val="000000"/>
                </a:solidFill>
              </a:rPr>
              <a:t> over the whole church, and to be like unto </a:t>
            </a:r>
            <a:r>
              <a:rPr b="1" lang="en" sz="1200">
                <a:solidFill>
                  <a:srgbClr val="000000"/>
                </a:solidFill>
                <a:uFill>
                  <a:noFill/>
                </a:uFill>
                <a:hlinkClick r:id="rId5">
                  <a:extLst>
                    <a:ext uri="{A12FA001-AC4F-418D-AE19-62706E023703}">
                      <ahyp:hlinkClr val="tx"/>
                    </a:ext>
                  </a:extLst>
                </a:hlinkClick>
              </a:rPr>
              <a:t>Moses</a:t>
            </a:r>
            <a:r>
              <a:rPr lang="en" sz="1200">
                <a:solidFill>
                  <a:srgbClr val="000000"/>
                </a:solidFill>
              </a:rPr>
              <a:t>—</a:t>
            </a:r>
            <a:endParaRPr sz="1200">
              <a:solidFill>
                <a:srgbClr val="000000"/>
              </a:solidFill>
            </a:endParaRPr>
          </a:p>
          <a:p>
            <a:pPr indent="0" lvl="0" marL="0" rtl="0" algn="l">
              <a:spcBef>
                <a:spcPts val="1200"/>
              </a:spcBef>
              <a:spcAft>
                <a:spcPts val="1200"/>
              </a:spcAft>
              <a:buNone/>
            </a:pPr>
            <a:r>
              <a:t/>
            </a:r>
            <a:endParaRPr sz="1100">
              <a:solidFill>
                <a:srgbClr val="0000FF"/>
              </a:solidFill>
              <a:highlight>
                <a:srgbClr val="FFFFF0"/>
              </a:highlight>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pic>
        <p:nvPicPr>
          <p:cNvPr id="250" name="Google Shape;250;p45"/>
          <p:cNvPicPr preferRelativeResize="0"/>
          <p:nvPr/>
        </p:nvPicPr>
        <p:blipFill>
          <a:blip r:embed="rId3">
            <a:alphaModFix/>
          </a:blip>
          <a:stretch>
            <a:fillRect/>
          </a:stretch>
        </p:blipFill>
        <p:spPr>
          <a:xfrm>
            <a:off x="323075" y="165925"/>
            <a:ext cx="4248925" cy="3717800"/>
          </a:xfrm>
          <a:prstGeom prst="rect">
            <a:avLst/>
          </a:prstGeom>
          <a:noFill/>
          <a:ln>
            <a:noFill/>
          </a:ln>
        </p:spPr>
      </p:pic>
      <p:pic>
        <p:nvPicPr>
          <p:cNvPr id="251" name="Google Shape;251;p45"/>
          <p:cNvPicPr preferRelativeResize="0"/>
          <p:nvPr/>
        </p:nvPicPr>
        <p:blipFill>
          <a:blip r:embed="rId4">
            <a:alphaModFix/>
          </a:blip>
          <a:stretch>
            <a:fillRect/>
          </a:stretch>
        </p:blipFill>
        <p:spPr>
          <a:xfrm>
            <a:off x="4922300" y="165925"/>
            <a:ext cx="3555250" cy="48116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6"/>
          <p:cNvSpPr txBox="1"/>
          <p:nvPr>
            <p:ph type="title"/>
          </p:nvPr>
        </p:nvSpPr>
        <p:spPr>
          <a:xfrm>
            <a:off x="1274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u="sng">
                <a:solidFill>
                  <a:srgbClr val="0000FF"/>
                </a:solidFill>
              </a:rPr>
              <a:t>Doctrine of Christ: The Same Yesterday, Today and Forever </a:t>
            </a:r>
            <a:endParaRPr sz="2400" u="sng">
              <a:solidFill>
                <a:srgbClr val="0000FF"/>
              </a:solidFill>
            </a:endParaRPr>
          </a:p>
        </p:txBody>
      </p:sp>
      <p:sp>
        <p:nvSpPr>
          <p:cNvPr id="257" name="Google Shape;257;p46"/>
          <p:cNvSpPr txBox="1"/>
          <p:nvPr>
            <p:ph idx="1" type="body"/>
          </p:nvPr>
        </p:nvSpPr>
        <p:spPr>
          <a:xfrm>
            <a:off x="0" y="572700"/>
            <a:ext cx="9144000" cy="478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00"/>
              <a:t>2 Nephi 31:2 Wherefore, the things which I have written sufficeth me, save it be a few words which I a must speak concerning the doctrine of Christ; ..13,, yea, by following your Lord and your Savior down into the water, according to his word, behold, then shall ye receive the Holy Ghost; yea, then cometh the  baptism of fire and of the Holy Ghost; and then can ye speak with the </a:t>
            </a:r>
            <a:r>
              <a:rPr lang="en" sz="1100"/>
              <a:t>tongue</a:t>
            </a:r>
            <a:r>
              <a:rPr lang="en" sz="1100"/>
              <a:t> of angels, and shout praises unto the Holy One of Israel.</a:t>
            </a:r>
            <a:endParaRPr sz="1100"/>
          </a:p>
          <a:p>
            <a:pPr indent="0" lvl="0" marL="0" rtl="0" algn="l">
              <a:spcBef>
                <a:spcPts val="1600"/>
              </a:spcBef>
              <a:spcAft>
                <a:spcPts val="0"/>
              </a:spcAft>
              <a:buNone/>
            </a:pPr>
            <a:r>
              <a:rPr lang="en" sz="1100"/>
              <a:t>2 nephi 31:17..</a:t>
            </a:r>
            <a:r>
              <a:rPr lang="en" sz="1100"/>
              <a:t> that ye might know the gate by which ye should enter. For the gate by which ye should enter is repentance and  baptism by water; and then cometh a remission of your sins by fire and by the Holy Ghost</a:t>
            </a:r>
            <a:endParaRPr sz="1100"/>
          </a:p>
          <a:p>
            <a:pPr indent="0" lvl="0" marL="0" rtl="0" algn="l">
              <a:spcBef>
                <a:spcPts val="1600"/>
              </a:spcBef>
              <a:spcAft>
                <a:spcPts val="0"/>
              </a:spcAft>
              <a:buNone/>
            </a:pPr>
            <a:r>
              <a:rPr lang="en" sz="1100"/>
              <a:t>2 Nephi 31:21  And now, behold, my beloved brethren, this is the away; and there is  none other way nor name given under heaven whereby man can be saved in the kingdom of God. And now, behold, this is the doctrine of Christ, and the only and true doctrine of the Father, and of the Son, and of the Holy Ghost, which is one God, without end. Amen.</a:t>
            </a:r>
            <a:endParaRPr sz="1100"/>
          </a:p>
          <a:p>
            <a:pPr indent="0" lvl="0" marL="0" rtl="0" algn="l">
              <a:spcBef>
                <a:spcPts val="1600"/>
              </a:spcBef>
              <a:spcAft>
                <a:spcPts val="0"/>
              </a:spcAft>
              <a:buNone/>
            </a:pPr>
            <a:r>
              <a:rPr lang="en" sz="1100"/>
              <a:t>2 Nephi 32:5-6 For behold, again I say unto you that if ye will enter in by the way, and receive the Holy Ghost, it will show unto you all things what ye should do. 6 Behold, this is the doctrine of Christ, and there will be no more doctrine given until after he shall a manifest himself unto you in the flesh. And when he shall manifest himself unto you in the flesh, the things which he shall say unto you shall ye observe to do.</a:t>
            </a:r>
            <a:endParaRPr sz="1100"/>
          </a:p>
          <a:p>
            <a:pPr indent="0" lvl="0" marL="0" rtl="0" algn="l">
              <a:spcBef>
                <a:spcPts val="1600"/>
              </a:spcBef>
              <a:spcAft>
                <a:spcPts val="1600"/>
              </a:spcAft>
              <a:buNone/>
            </a:pPr>
            <a:r>
              <a:rPr lang="en" sz="1100"/>
              <a:t>3 Nephi 11: 40 And whoso shall declare more or less than this, and establish it for my doctrine, the same cometh of evil, and is not built upon my rock; </a:t>
            </a:r>
            <a:endParaRPr sz="1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0" st="0"/>
                                            </p:txEl>
                                          </p:spTgt>
                                        </p:tgtEl>
                                        <p:attrNameLst>
                                          <p:attrName>style.visibility</p:attrName>
                                        </p:attrNameLst>
                                      </p:cBhvr>
                                      <p:to>
                                        <p:strVal val="visible"/>
                                      </p:to>
                                    </p:set>
                                    <p:animEffect filter="fade" transition="in">
                                      <p:cBhvr>
                                        <p:cTn dur="1000"/>
                                        <p:tgtEl>
                                          <p:spTgt spid="25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1" st="1"/>
                                            </p:txEl>
                                          </p:spTgt>
                                        </p:tgtEl>
                                        <p:attrNameLst>
                                          <p:attrName>style.visibility</p:attrName>
                                        </p:attrNameLst>
                                      </p:cBhvr>
                                      <p:to>
                                        <p:strVal val="visible"/>
                                      </p:to>
                                    </p:set>
                                    <p:animEffect filter="fade" transition="in">
                                      <p:cBhvr>
                                        <p:cTn dur="1000"/>
                                        <p:tgtEl>
                                          <p:spTgt spid="25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2" st="2"/>
                                            </p:txEl>
                                          </p:spTgt>
                                        </p:tgtEl>
                                        <p:attrNameLst>
                                          <p:attrName>style.visibility</p:attrName>
                                        </p:attrNameLst>
                                      </p:cBhvr>
                                      <p:to>
                                        <p:strVal val="visible"/>
                                      </p:to>
                                    </p:set>
                                    <p:animEffect filter="fade" transition="in">
                                      <p:cBhvr>
                                        <p:cTn dur="1000"/>
                                        <p:tgtEl>
                                          <p:spTgt spid="25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3" st="3"/>
                                            </p:txEl>
                                          </p:spTgt>
                                        </p:tgtEl>
                                        <p:attrNameLst>
                                          <p:attrName>style.visibility</p:attrName>
                                        </p:attrNameLst>
                                      </p:cBhvr>
                                      <p:to>
                                        <p:strVal val="visible"/>
                                      </p:to>
                                    </p:set>
                                    <p:animEffect filter="fade" transition="in">
                                      <p:cBhvr>
                                        <p:cTn dur="1000"/>
                                        <p:tgtEl>
                                          <p:spTgt spid="25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4" st="4"/>
                                            </p:txEl>
                                          </p:spTgt>
                                        </p:tgtEl>
                                        <p:attrNameLst>
                                          <p:attrName>style.visibility</p:attrName>
                                        </p:attrNameLst>
                                      </p:cBhvr>
                                      <p:to>
                                        <p:strVal val="visible"/>
                                      </p:to>
                                    </p:set>
                                    <p:animEffect filter="fade" transition="in">
                                      <p:cBhvr>
                                        <p:cTn dur="1000"/>
                                        <p:tgtEl>
                                          <p:spTgt spid="257">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4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highlight>
                  <a:srgbClr val="FFFFFF"/>
                </a:highlight>
                <a:latin typeface="Times New Roman"/>
                <a:ea typeface="Times New Roman"/>
                <a:cs typeface="Times New Roman"/>
                <a:sym typeface="Times New Roman"/>
              </a:rPr>
              <a:t>2 Nephi 31:13 </a:t>
            </a:r>
            <a:r>
              <a:rPr lang="en" sz="1350">
                <a:solidFill>
                  <a:schemeClr val="dk1"/>
                </a:solidFill>
                <a:highlight>
                  <a:srgbClr val="FFFFFF"/>
                </a:highlight>
                <a:latin typeface="Times New Roman"/>
                <a:ea typeface="Times New Roman"/>
                <a:cs typeface="Times New Roman"/>
                <a:sym typeface="Times New Roman"/>
              </a:rPr>
              <a:t>Wherefore, my beloved brethren, I know that if ye shall </a:t>
            </a:r>
            <a:r>
              <a:rPr baseline="30000" i="1" lang="en" sz="1700">
                <a:solidFill>
                  <a:schemeClr val="hlink"/>
                </a:solidFill>
                <a:highlight>
                  <a:srgbClr val="FFFFFF"/>
                </a:highlight>
                <a:uFill>
                  <a:noFill/>
                </a:uFill>
                <a:latin typeface="Times New Roman"/>
                <a:ea typeface="Times New Roman"/>
                <a:cs typeface="Times New Roman"/>
                <a:sym typeface="Times New Roman"/>
                <a:hlinkClick r:id="rId3"/>
              </a:rPr>
              <a:t>a</a:t>
            </a:r>
            <a:r>
              <a:rPr lang="en" sz="1350">
                <a:solidFill>
                  <a:schemeClr val="hlink"/>
                </a:solidFill>
                <a:highlight>
                  <a:srgbClr val="FFFFFF"/>
                </a:highlight>
                <a:uFill>
                  <a:noFill/>
                </a:uFill>
                <a:latin typeface="Times New Roman"/>
                <a:ea typeface="Times New Roman"/>
                <a:cs typeface="Times New Roman"/>
                <a:sym typeface="Times New Roman"/>
                <a:hlinkClick r:id="rId4"/>
              </a:rPr>
              <a:t>follow</a:t>
            </a:r>
            <a:r>
              <a:rPr lang="en" sz="1350">
                <a:solidFill>
                  <a:schemeClr val="dk1"/>
                </a:solidFill>
                <a:highlight>
                  <a:srgbClr val="FFFFFF"/>
                </a:highlight>
                <a:latin typeface="Times New Roman"/>
                <a:ea typeface="Times New Roman"/>
                <a:cs typeface="Times New Roman"/>
                <a:sym typeface="Times New Roman"/>
              </a:rPr>
              <a:t> the Son, with full purpose of heart, acting no </a:t>
            </a:r>
            <a:r>
              <a:rPr baseline="30000" i="1" lang="en" sz="1700">
                <a:solidFill>
                  <a:schemeClr val="hlink"/>
                </a:solidFill>
                <a:highlight>
                  <a:srgbClr val="FFFFFF"/>
                </a:highlight>
                <a:uFill>
                  <a:noFill/>
                </a:uFill>
                <a:latin typeface="Times New Roman"/>
                <a:ea typeface="Times New Roman"/>
                <a:cs typeface="Times New Roman"/>
                <a:sym typeface="Times New Roman"/>
                <a:hlinkClick r:id="rId5"/>
              </a:rPr>
              <a:t>b</a:t>
            </a:r>
            <a:r>
              <a:rPr lang="en" sz="1350">
                <a:solidFill>
                  <a:schemeClr val="hlink"/>
                </a:solidFill>
                <a:highlight>
                  <a:srgbClr val="FFFFFF"/>
                </a:highlight>
                <a:uFill>
                  <a:noFill/>
                </a:uFill>
                <a:latin typeface="Times New Roman"/>
                <a:ea typeface="Times New Roman"/>
                <a:cs typeface="Times New Roman"/>
                <a:sym typeface="Times New Roman"/>
                <a:hlinkClick r:id="rId6"/>
              </a:rPr>
              <a:t>hypocrisy</a:t>
            </a:r>
            <a:r>
              <a:rPr lang="en" sz="1350">
                <a:solidFill>
                  <a:schemeClr val="dk1"/>
                </a:solidFill>
                <a:highlight>
                  <a:srgbClr val="FFFFFF"/>
                </a:highlight>
                <a:latin typeface="Times New Roman"/>
                <a:ea typeface="Times New Roman"/>
                <a:cs typeface="Times New Roman"/>
                <a:sym typeface="Times New Roman"/>
              </a:rPr>
              <a:t> and no deception before God, but with real </a:t>
            </a:r>
            <a:r>
              <a:rPr baseline="30000" i="1" lang="en" sz="1700">
                <a:solidFill>
                  <a:schemeClr val="hlink"/>
                </a:solidFill>
                <a:highlight>
                  <a:srgbClr val="FFFFFF"/>
                </a:highlight>
                <a:uFill>
                  <a:noFill/>
                </a:uFill>
                <a:latin typeface="Times New Roman"/>
                <a:ea typeface="Times New Roman"/>
                <a:cs typeface="Times New Roman"/>
                <a:sym typeface="Times New Roman"/>
                <a:hlinkClick r:id="rId7"/>
              </a:rPr>
              <a:t>c</a:t>
            </a:r>
            <a:r>
              <a:rPr lang="en" sz="1350">
                <a:solidFill>
                  <a:schemeClr val="hlink"/>
                </a:solidFill>
                <a:highlight>
                  <a:srgbClr val="FFFFFF"/>
                </a:highlight>
                <a:uFill>
                  <a:noFill/>
                </a:uFill>
                <a:latin typeface="Times New Roman"/>
                <a:ea typeface="Times New Roman"/>
                <a:cs typeface="Times New Roman"/>
                <a:sym typeface="Times New Roman"/>
                <a:hlinkClick r:id="rId8"/>
              </a:rPr>
              <a:t>intent</a:t>
            </a:r>
            <a:r>
              <a:rPr lang="en" sz="1350">
                <a:solidFill>
                  <a:schemeClr val="dk1"/>
                </a:solidFill>
                <a:highlight>
                  <a:srgbClr val="FFFFFF"/>
                </a:highlight>
                <a:latin typeface="Times New Roman"/>
                <a:ea typeface="Times New Roman"/>
                <a:cs typeface="Times New Roman"/>
                <a:sym typeface="Times New Roman"/>
              </a:rPr>
              <a:t>, repenting of your sins, witnessing unto the Father that ye are </a:t>
            </a:r>
            <a:r>
              <a:rPr baseline="30000" i="1" lang="en" sz="1700">
                <a:solidFill>
                  <a:schemeClr val="hlink"/>
                </a:solidFill>
                <a:highlight>
                  <a:srgbClr val="FFFFFF"/>
                </a:highlight>
                <a:uFill>
                  <a:noFill/>
                </a:uFill>
                <a:latin typeface="Times New Roman"/>
                <a:ea typeface="Times New Roman"/>
                <a:cs typeface="Times New Roman"/>
                <a:sym typeface="Times New Roman"/>
                <a:hlinkClick r:id="rId9"/>
              </a:rPr>
              <a:t>d</a:t>
            </a:r>
            <a:r>
              <a:rPr lang="en" sz="1350">
                <a:solidFill>
                  <a:schemeClr val="hlink"/>
                </a:solidFill>
                <a:highlight>
                  <a:srgbClr val="FFFFFF"/>
                </a:highlight>
                <a:uFill>
                  <a:noFill/>
                </a:uFill>
                <a:latin typeface="Times New Roman"/>
                <a:ea typeface="Times New Roman"/>
                <a:cs typeface="Times New Roman"/>
                <a:sym typeface="Times New Roman"/>
                <a:hlinkClick r:id="rId10"/>
              </a:rPr>
              <a:t>willing</a:t>
            </a:r>
            <a:r>
              <a:rPr lang="en" sz="1350">
                <a:solidFill>
                  <a:schemeClr val="dk1"/>
                </a:solidFill>
                <a:highlight>
                  <a:srgbClr val="FFFFFF"/>
                </a:highlight>
                <a:latin typeface="Times New Roman"/>
                <a:ea typeface="Times New Roman"/>
                <a:cs typeface="Times New Roman"/>
                <a:sym typeface="Times New Roman"/>
              </a:rPr>
              <a:t> to take upon you the </a:t>
            </a:r>
            <a:r>
              <a:rPr baseline="30000" i="1" lang="en" sz="1700">
                <a:solidFill>
                  <a:schemeClr val="hlink"/>
                </a:solidFill>
                <a:highlight>
                  <a:srgbClr val="FFFFFF"/>
                </a:highlight>
                <a:uFill>
                  <a:noFill/>
                </a:uFill>
                <a:latin typeface="Times New Roman"/>
                <a:ea typeface="Times New Roman"/>
                <a:cs typeface="Times New Roman"/>
                <a:sym typeface="Times New Roman"/>
                <a:hlinkClick r:id="rId11"/>
              </a:rPr>
              <a:t>e</a:t>
            </a:r>
            <a:r>
              <a:rPr lang="en" sz="1350">
                <a:solidFill>
                  <a:schemeClr val="hlink"/>
                </a:solidFill>
                <a:highlight>
                  <a:srgbClr val="FFFFFF"/>
                </a:highlight>
                <a:uFill>
                  <a:noFill/>
                </a:uFill>
                <a:latin typeface="Times New Roman"/>
                <a:ea typeface="Times New Roman"/>
                <a:cs typeface="Times New Roman"/>
                <a:sym typeface="Times New Roman"/>
                <a:hlinkClick r:id="rId12"/>
              </a:rPr>
              <a:t>name</a:t>
            </a:r>
            <a:r>
              <a:rPr lang="en" sz="1350">
                <a:solidFill>
                  <a:schemeClr val="dk1"/>
                </a:solidFill>
                <a:highlight>
                  <a:srgbClr val="FFFFFF"/>
                </a:highlight>
                <a:latin typeface="Times New Roman"/>
                <a:ea typeface="Times New Roman"/>
                <a:cs typeface="Times New Roman"/>
                <a:sym typeface="Times New Roman"/>
              </a:rPr>
              <a:t> of Christ, by </a:t>
            </a:r>
            <a:r>
              <a:rPr baseline="30000" i="1" lang="en" sz="1700">
                <a:solidFill>
                  <a:schemeClr val="hlink"/>
                </a:solidFill>
                <a:highlight>
                  <a:srgbClr val="FFFFFF"/>
                </a:highlight>
                <a:uFill>
                  <a:noFill/>
                </a:uFill>
                <a:latin typeface="Times New Roman"/>
                <a:ea typeface="Times New Roman"/>
                <a:cs typeface="Times New Roman"/>
                <a:sym typeface="Times New Roman"/>
                <a:hlinkClick r:id="rId13"/>
              </a:rPr>
              <a:t>f</a:t>
            </a:r>
            <a:r>
              <a:rPr lang="en" sz="1350">
                <a:solidFill>
                  <a:schemeClr val="hlink"/>
                </a:solidFill>
                <a:highlight>
                  <a:srgbClr val="FFFFFF"/>
                </a:highlight>
                <a:uFill>
                  <a:noFill/>
                </a:uFill>
                <a:latin typeface="Times New Roman"/>
                <a:ea typeface="Times New Roman"/>
                <a:cs typeface="Times New Roman"/>
                <a:sym typeface="Times New Roman"/>
                <a:hlinkClick r:id="rId14"/>
              </a:rPr>
              <a:t>baptism</a:t>
            </a:r>
            <a:r>
              <a:rPr lang="en" sz="1350">
                <a:solidFill>
                  <a:schemeClr val="dk1"/>
                </a:solidFill>
                <a:highlight>
                  <a:srgbClr val="FFFFFF"/>
                </a:highlight>
                <a:latin typeface="Times New Roman"/>
                <a:ea typeface="Times New Roman"/>
                <a:cs typeface="Times New Roman"/>
                <a:sym typeface="Times New Roman"/>
              </a:rPr>
              <a:t>—yea, by following your Lord and your Savior down into the water, according to his word, behold, then shall ye receive the Holy Ghost; yea, then cometh the </a:t>
            </a:r>
            <a:r>
              <a:rPr baseline="30000" i="1" lang="en" sz="1700">
                <a:solidFill>
                  <a:schemeClr val="hlink"/>
                </a:solidFill>
                <a:highlight>
                  <a:srgbClr val="FFFFFF"/>
                </a:highlight>
                <a:uFill>
                  <a:noFill/>
                </a:uFill>
                <a:latin typeface="Times New Roman"/>
                <a:ea typeface="Times New Roman"/>
                <a:cs typeface="Times New Roman"/>
                <a:sym typeface="Times New Roman"/>
                <a:hlinkClick r:id="rId15"/>
              </a:rPr>
              <a:t>g</a:t>
            </a:r>
            <a:r>
              <a:rPr lang="en" sz="1350">
                <a:solidFill>
                  <a:schemeClr val="hlink"/>
                </a:solidFill>
                <a:highlight>
                  <a:srgbClr val="FFFFFF"/>
                </a:highlight>
                <a:uFill>
                  <a:noFill/>
                </a:uFill>
                <a:latin typeface="Times New Roman"/>
                <a:ea typeface="Times New Roman"/>
                <a:cs typeface="Times New Roman"/>
                <a:sym typeface="Times New Roman"/>
                <a:hlinkClick r:id="rId16"/>
              </a:rPr>
              <a:t>baptism of fire</a:t>
            </a:r>
            <a:r>
              <a:rPr lang="en" sz="1350">
                <a:solidFill>
                  <a:schemeClr val="dk1"/>
                </a:solidFill>
                <a:highlight>
                  <a:srgbClr val="FFFFFF"/>
                </a:highlight>
                <a:latin typeface="Times New Roman"/>
                <a:ea typeface="Times New Roman"/>
                <a:cs typeface="Times New Roman"/>
                <a:sym typeface="Times New Roman"/>
              </a:rPr>
              <a:t> and of the Holy Ghost; and then can ye speak with the </a:t>
            </a:r>
            <a:r>
              <a:rPr baseline="30000" i="1" lang="en" sz="1700">
                <a:solidFill>
                  <a:schemeClr val="hlink"/>
                </a:solidFill>
                <a:highlight>
                  <a:srgbClr val="FFFFFF"/>
                </a:highlight>
                <a:uFill>
                  <a:noFill/>
                </a:uFill>
                <a:latin typeface="Times New Roman"/>
                <a:ea typeface="Times New Roman"/>
                <a:cs typeface="Times New Roman"/>
                <a:sym typeface="Times New Roman"/>
                <a:hlinkClick r:id="rId17"/>
              </a:rPr>
              <a:t>h</a:t>
            </a:r>
            <a:r>
              <a:rPr lang="en" sz="1350">
                <a:solidFill>
                  <a:schemeClr val="hlink"/>
                </a:solidFill>
                <a:highlight>
                  <a:srgbClr val="FFFFFF"/>
                </a:highlight>
                <a:uFill>
                  <a:noFill/>
                </a:uFill>
                <a:latin typeface="Times New Roman"/>
                <a:ea typeface="Times New Roman"/>
                <a:cs typeface="Times New Roman"/>
                <a:sym typeface="Times New Roman"/>
                <a:hlinkClick r:id="rId18"/>
              </a:rPr>
              <a:t>tongue</a:t>
            </a:r>
            <a:r>
              <a:rPr lang="en" sz="1350">
                <a:solidFill>
                  <a:schemeClr val="dk1"/>
                </a:solidFill>
                <a:highlight>
                  <a:srgbClr val="FFFFFF"/>
                </a:highlight>
                <a:latin typeface="Times New Roman"/>
                <a:ea typeface="Times New Roman"/>
                <a:cs typeface="Times New Roman"/>
                <a:sym typeface="Times New Roman"/>
              </a:rPr>
              <a:t> of angels, and shout praises unto the Holy One of Israel.</a:t>
            </a:r>
            <a:endParaRPr sz="1350">
              <a:solidFill>
                <a:schemeClr val="dk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1350">
              <a:solidFill>
                <a:schemeClr val="dk1"/>
              </a:solidFill>
              <a:highlight>
                <a:srgbClr val="FFFFFF"/>
              </a:highlight>
              <a:latin typeface="Times New Roman"/>
              <a:ea typeface="Times New Roman"/>
              <a:cs typeface="Times New Roman"/>
              <a:sym typeface="Times New Roman"/>
            </a:endParaRPr>
          </a:p>
          <a:p>
            <a:pPr indent="0" lvl="0" marL="0" rtl="0" algn="l">
              <a:spcBef>
                <a:spcPts val="0"/>
              </a:spcBef>
              <a:spcAft>
                <a:spcPts val="160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48"/>
          <p:cNvSpPr txBox="1"/>
          <p:nvPr/>
        </p:nvSpPr>
        <p:spPr>
          <a:xfrm>
            <a:off x="176150" y="238675"/>
            <a:ext cx="8453700" cy="411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highlight>
                  <a:srgbClr val="FFFFFF"/>
                </a:highlight>
                <a:latin typeface="Times New Roman"/>
                <a:ea typeface="Times New Roman"/>
                <a:cs typeface="Times New Roman"/>
                <a:sym typeface="Times New Roman"/>
              </a:rPr>
              <a:t>2 Nephi 2:</a:t>
            </a:r>
            <a:endParaRPr b="1" sz="1200">
              <a:solidFill>
                <a:schemeClr val="dk1"/>
              </a:solidFill>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highlight>
                  <a:srgbClr val="FFFFFF"/>
                </a:highlight>
                <a:latin typeface="Times New Roman"/>
                <a:ea typeface="Times New Roman"/>
                <a:cs typeface="Times New Roman"/>
                <a:sym typeface="Times New Roman"/>
              </a:rPr>
              <a:t>6 </a:t>
            </a:r>
            <a:r>
              <a:rPr lang="en" sz="1350">
                <a:solidFill>
                  <a:schemeClr val="dk1"/>
                </a:solidFill>
                <a:highlight>
                  <a:srgbClr val="FFFFFF"/>
                </a:highlight>
                <a:latin typeface="Times New Roman"/>
                <a:ea typeface="Times New Roman"/>
                <a:cs typeface="Times New Roman"/>
                <a:sym typeface="Times New Roman"/>
              </a:rPr>
              <a:t>Wherefore, </a:t>
            </a:r>
            <a:r>
              <a:rPr baseline="30000" i="1" lang="en" sz="1700">
                <a:solidFill>
                  <a:schemeClr val="accent5"/>
                </a:solidFill>
                <a:highlight>
                  <a:srgbClr val="FFFFFF"/>
                </a:highlight>
                <a:uFill>
                  <a:noFill/>
                </a:uFill>
                <a:latin typeface="Times New Roman"/>
                <a:ea typeface="Times New Roman"/>
                <a:cs typeface="Times New Roman"/>
                <a:sym typeface="Times New Roman"/>
                <a:hlinkClick r:id="rId3">
                  <a:extLst>
                    <a:ext uri="{A12FA001-AC4F-418D-AE19-62706E023703}">
                      <ahyp:hlinkClr val="tx"/>
                    </a:ext>
                  </a:extLst>
                </a:hlinkClick>
              </a:rPr>
              <a:t>a</a:t>
            </a:r>
            <a:r>
              <a:rPr lang="en" sz="1350">
                <a:solidFill>
                  <a:schemeClr val="accent5"/>
                </a:solidFill>
                <a:highlight>
                  <a:srgbClr val="FFFFFF"/>
                </a:highlight>
                <a:uFill>
                  <a:noFill/>
                </a:uFill>
                <a:latin typeface="Times New Roman"/>
                <a:ea typeface="Times New Roman"/>
                <a:cs typeface="Times New Roman"/>
                <a:sym typeface="Times New Roman"/>
                <a:hlinkClick r:id="rId4">
                  <a:extLst>
                    <a:ext uri="{A12FA001-AC4F-418D-AE19-62706E023703}">
                      <ahyp:hlinkClr val="tx"/>
                    </a:ext>
                  </a:extLst>
                </a:hlinkClick>
              </a:rPr>
              <a:t>redemption</a:t>
            </a:r>
            <a:r>
              <a:rPr lang="en" sz="1350">
                <a:solidFill>
                  <a:schemeClr val="dk1"/>
                </a:solidFill>
                <a:highlight>
                  <a:srgbClr val="FFFFFF"/>
                </a:highlight>
                <a:latin typeface="Times New Roman"/>
                <a:ea typeface="Times New Roman"/>
                <a:cs typeface="Times New Roman"/>
                <a:sym typeface="Times New Roman"/>
              </a:rPr>
              <a:t> cometh in and through the </a:t>
            </a:r>
            <a:r>
              <a:rPr baseline="30000" i="1" lang="en" sz="1700">
                <a:solidFill>
                  <a:schemeClr val="accent5"/>
                </a:solidFill>
                <a:highlight>
                  <a:srgbClr val="FFFFFF"/>
                </a:highlight>
                <a:uFill>
                  <a:noFill/>
                </a:uFill>
                <a:latin typeface="Times New Roman"/>
                <a:ea typeface="Times New Roman"/>
                <a:cs typeface="Times New Roman"/>
                <a:sym typeface="Times New Roman"/>
                <a:hlinkClick r:id="rId5">
                  <a:extLst>
                    <a:ext uri="{A12FA001-AC4F-418D-AE19-62706E023703}">
                      <ahyp:hlinkClr val="tx"/>
                    </a:ext>
                  </a:extLst>
                </a:hlinkClick>
              </a:rPr>
              <a:t>b</a:t>
            </a:r>
            <a:r>
              <a:rPr lang="en" sz="1350">
                <a:solidFill>
                  <a:schemeClr val="accent5"/>
                </a:solidFill>
                <a:highlight>
                  <a:srgbClr val="FFFFFF"/>
                </a:highlight>
                <a:uFill>
                  <a:noFill/>
                </a:uFill>
                <a:latin typeface="Times New Roman"/>
                <a:ea typeface="Times New Roman"/>
                <a:cs typeface="Times New Roman"/>
                <a:sym typeface="Times New Roman"/>
                <a:hlinkClick r:id="rId6">
                  <a:extLst>
                    <a:ext uri="{A12FA001-AC4F-418D-AE19-62706E023703}">
                      <ahyp:hlinkClr val="tx"/>
                    </a:ext>
                  </a:extLst>
                </a:hlinkClick>
              </a:rPr>
              <a:t>Holy</a:t>
            </a:r>
            <a:r>
              <a:rPr lang="en" sz="1350">
                <a:solidFill>
                  <a:schemeClr val="dk1"/>
                </a:solidFill>
                <a:highlight>
                  <a:srgbClr val="FFFFFF"/>
                </a:highlight>
                <a:latin typeface="Times New Roman"/>
                <a:ea typeface="Times New Roman"/>
                <a:cs typeface="Times New Roman"/>
                <a:sym typeface="Times New Roman"/>
              </a:rPr>
              <a:t> </a:t>
            </a:r>
            <a:r>
              <a:rPr baseline="30000" i="1" lang="en" sz="1700">
                <a:solidFill>
                  <a:schemeClr val="accent5"/>
                </a:solidFill>
                <a:highlight>
                  <a:srgbClr val="FFFFFF"/>
                </a:highlight>
                <a:uFill>
                  <a:noFill/>
                </a:uFill>
                <a:latin typeface="Times New Roman"/>
                <a:ea typeface="Times New Roman"/>
                <a:cs typeface="Times New Roman"/>
                <a:sym typeface="Times New Roman"/>
                <a:hlinkClick r:id="rId7">
                  <a:extLst>
                    <a:ext uri="{A12FA001-AC4F-418D-AE19-62706E023703}">
                      <ahyp:hlinkClr val="tx"/>
                    </a:ext>
                  </a:extLst>
                </a:hlinkClick>
              </a:rPr>
              <a:t>c</a:t>
            </a:r>
            <a:r>
              <a:rPr lang="en" sz="1350">
                <a:solidFill>
                  <a:schemeClr val="accent5"/>
                </a:solidFill>
                <a:highlight>
                  <a:srgbClr val="FFFFFF"/>
                </a:highlight>
                <a:uFill>
                  <a:noFill/>
                </a:uFill>
                <a:latin typeface="Times New Roman"/>
                <a:ea typeface="Times New Roman"/>
                <a:cs typeface="Times New Roman"/>
                <a:sym typeface="Times New Roman"/>
                <a:hlinkClick r:id="rId8">
                  <a:extLst>
                    <a:ext uri="{A12FA001-AC4F-418D-AE19-62706E023703}">
                      <ahyp:hlinkClr val="tx"/>
                    </a:ext>
                  </a:extLst>
                </a:hlinkClick>
              </a:rPr>
              <a:t>Messiah</a:t>
            </a:r>
            <a:r>
              <a:rPr lang="en" sz="1350">
                <a:solidFill>
                  <a:schemeClr val="dk1"/>
                </a:solidFill>
                <a:highlight>
                  <a:srgbClr val="FFFFFF"/>
                </a:highlight>
                <a:latin typeface="Times New Roman"/>
                <a:ea typeface="Times New Roman"/>
                <a:cs typeface="Times New Roman"/>
                <a:sym typeface="Times New Roman"/>
              </a:rPr>
              <a:t>; for he is full of </a:t>
            </a:r>
            <a:r>
              <a:rPr baseline="30000" i="1" lang="en" sz="1700">
                <a:solidFill>
                  <a:schemeClr val="accent5"/>
                </a:solidFill>
                <a:highlight>
                  <a:srgbClr val="FFFFFF"/>
                </a:highlight>
                <a:uFill>
                  <a:noFill/>
                </a:uFill>
                <a:latin typeface="Times New Roman"/>
                <a:ea typeface="Times New Roman"/>
                <a:cs typeface="Times New Roman"/>
                <a:sym typeface="Times New Roman"/>
                <a:hlinkClick r:id="rId9">
                  <a:extLst>
                    <a:ext uri="{A12FA001-AC4F-418D-AE19-62706E023703}">
                      <ahyp:hlinkClr val="tx"/>
                    </a:ext>
                  </a:extLst>
                </a:hlinkClick>
              </a:rPr>
              <a:t>d</a:t>
            </a:r>
            <a:r>
              <a:rPr lang="en" sz="1350">
                <a:solidFill>
                  <a:schemeClr val="accent5"/>
                </a:solidFill>
                <a:highlight>
                  <a:srgbClr val="FFFFFF"/>
                </a:highlight>
                <a:uFill>
                  <a:noFill/>
                </a:uFill>
                <a:latin typeface="Times New Roman"/>
                <a:ea typeface="Times New Roman"/>
                <a:cs typeface="Times New Roman"/>
                <a:sym typeface="Times New Roman"/>
                <a:hlinkClick r:id="rId10">
                  <a:extLst>
                    <a:ext uri="{A12FA001-AC4F-418D-AE19-62706E023703}">
                      <ahyp:hlinkClr val="tx"/>
                    </a:ext>
                  </a:extLst>
                </a:hlinkClick>
              </a:rPr>
              <a:t>grace</a:t>
            </a:r>
            <a:r>
              <a:rPr lang="en" sz="1350">
                <a:solidFill>
                  <a:schemeClr val="dk1"/>
                </a:solidFill>
                <a:highlight>
                  <a:srgbClr val="FFFFFF"/>
                </a:highlight>
                <a:latin typeface="Times New Roman"/>
                <a:ea typeface="Times New Roman"/>
                <a:cs typeface="Times New Roman"/>
                <a:sym typeface="Times New Roman"/>
              </a:rPr>
              <a:t> and truth.</a:t>
            </a:r>
            <a:endParaRPr sz="1350">
              <a:solidFill>
                <a:schemeClr val="dk1"/>
              </a:solidFill>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b="1" lang="en" sz="1200">
                <a:solidFill>
                  <a:schemeClr val="dk1"/>
                </a:solidFill>
                <a:highlight>
                  <a:srgbClr val="FFFFFF"/>
                </a:highlight>
                <a:latin typeface="Times New Roman"/>
                <a:ea typeface="Times New Roman"/>
                <a:cs typeface="Times New Roman"/>
                <a:sym typeface="Times New Roman"/>
              </a:rPr>
              <a:t>7 </a:t>
            </a:r>
            <a:r>
              <a:rPr lang="en" sz="1350">
                <a:solidFill>
                  <a:schemeClr val="dk1"/>
                </a:solidFill>
                <a:highlight>
                  <a:srgbClr val="FFFFFF"/>
                </a:highlight>
                <a:latin typeface="Times New Roman"/>
                <a:ea typeface="Times New Roman"/>
                <a:cs typeface="Times New Roman"/>
                <a:sym typeface="Times New Roman"/>
              </a:rPr>
              <a:t>Behold, he offereth himself a </a:t>
            </a:r>
            <a:r>
              <a:rPr baseline="30000" i="1" lang="en" sz="1700">
                <a:solidFill>
                  <a:schemeClr val="accent5"/>
                </a:solidFill>
                <a:highlight>
                  <a:srgbClr val="FFFFFF"/>
                </a:highlight>
                <a:uFill>
                  <a:noFill/>
                </a:uFill>
                <a:latin typeface="Times New Roman"/>
                <a:ea typeface="Times New Roman"/>
                <a:cs typeface="Times New Roman"/>
                <a:sym typeface="Times New Roman"/>
                <a:hlinkClick r:id="rId11">
                  <a:extLst>
                    <a:ext uri="{A12FA001-AC4F-418D-AE19-62706E023703}">
                      <ahyp:hlinkClr val="tx"/>
                    </a:ext>
                  </a:extLst>
                </a:hlinkClick>
              </a:rPr>
              <a:t>a</a:t>
            </a:r>
            <a:r>
              <a:rPr lang="en" sz="1350">
                <a:solidFill>
                  <a:schemeClr val="accent5"/>
                </a:solidFill>
                <a:highlight>
                  <a:srgbClr val="FFFFFF"/>
                </a:highlight>
                <a:uFill>
                  <a:noFill/>
                </a:uFill>
                <a:latin typeface="Times New Roman"/>
                <a:ea typeface="Times New Roman"/>
                <a:cs typeface="Times New Roman"/>
                <a:sym typeface="Times New Roman"/>
                <a:hlinkClick r:id="rId12">
                  <a:extLst>
                    <a:ext uri="{A12FA001-AC4F-418D-AE19-62706E023703}">
                      <ahyp:hlinkClr val="tx"/>
                    </a:ext>
                  </a:extLst>
                </a:hlinkClick>
              </a:rPr>
              <a:t>sacrifice</a:t>
            </a:r>
            <a:r>
              <a:rPr lang="en" sz="1350">
                <a:solidFill>
                  <a:schemeClr val="dk1"/>
                </a:solidFill>
                <a:highlight>
                  <a:srgbClr val="FFFFFF"/>
                </a:highlight>
                <a:latin typeface="Times New Roman"/>
                <a:ea typeface="Times New Roman"/>
                <a:cs typeface="Times New Roman"/>
                <a:sym typeface="Times New Roman"/>
              </a:rPr>
              <a:t> for sin, to answer the ends of the law, unto all those who have a broken heart and a contrite spirit; and unto </a:t>
            </a:r>
            <a:r>
              <a:rPr baseline="30000" i="1" lang="en" sz="1700">
                <a:solidFill>
                  <a:schemeClr val="accent5"/>
                </a:solidFill>
                <a:highlight>
                  <a:srgbClr val="FFFFFF"/>
                </a:highlight>
                <a:uFill>
                  <a:noFill/>
                </a:uFill>
                <a:latin typeface="Times New Roman"/>
                <a:ea typeface="Times New Roman"/>
                <a:cs typeface="Times New Roman"/>
                <a:sym typeface="Times New Roman"/>
                <a:hlinkClick r:id="rId13">
                  <a:extLst>
                    <a:ext uri="{A12FA001-AC4F-418D-AE19-62706E023703}">
                      <ahyp:hlinkClr val="tx"/>
                    </a:ext>
                  </a:extLst>
                </a:hlinkClick>
              </a:rPr>
              <a:t>b</a:t>
            </a:r>
            <a:r>
              <a:rPr lang="en" sz="1350">
                <a:solidFill>
                  <a:schemeClr val="accent5"/>
                </a:solidFill>
                <a:highlight>
                  <a:srgbClr val="FFFFFF"/>
                </a:highlight>
                <a:uFill>
                  <a:noFill/>
                </a:uFill>
                <a:latin typeface="Times New Roman"/>
                <a:ea typeface="Times New Roman"/>
                <a:cs typeface="Times New Roman"/>
                <a:sym typeface="Times New Roman"/>
                <a:hlinkClick r:id="rId14">
                  <a:extLst>
                    <a:ext uri="{A12FA001-AC4F-418D-AE19-62706E023703}">
                      <ahyp:hlinkClr val="tx"/>
                    </a:ext>
                  </a:extLst>
                </a:hlinkClick>
              </a:rPr>
              <a:t>none</a:t>
            </a:r>
            <a:r>
              <a:rPr lang="en" sz="1350">
                <a:solidFill>
                  <a:schemeClr val="dk1"/>
                </a:solidFill>
                <a:highlight>
                  <a:srgbClr val="FFFFFF"/>
                </a:highlight>
                <a:latin typeface="Times New Roman"/>
                <a:ea typeface="Times New Roman"/>
                <a:cs typeface="Times New Roman"/>
                <a:sym typeface="Times New Roman"/>
              </a:rPr>
              <a:t> else can the </a:t>
            </a:r>
            <a:r>
              <a:rPr baseline="30000" i="1" lang="en" sz="1700">
                <a:solidFill>
                  <a:schemeClr val="accent5"/>
                </a:solidFill>
                <a:highlight>
                  <a:srgbClr val="FFFFFF"/>
                </a:highlight>
                <a:uFill>
                  <a:noFill/>
                </a:uFill>
                <a:latin typeface="Times New Roman"/>
                <a:ea typeface="Times New Roman"/>
                <a:cs typeface="Times New Roman"/>
                <a:sym typeface="Times New Roman"/>
                <a:hlinkClick r:id="rId15">
                  <a:extLst>
                    <a:ext uri="{A12FA001-AC4F-418D-AE19-62706E023703}">
                      <ahyp:hlinkClr val="tx"/>
                    </a:ext>
                  </a:extLst>
                </a:hlinkClick>
              </a:rPr>
              <a:t>c</a:t>
            </a:r>
            <a:r>
              <a:rPr lang="en" sz="1350">
                <a:solidFill>
                  <a:schemeClr val="accent5"/>
                </a:solidFill>
                <a:highlight>
                  <a:srgbClr val="FFFFFF"/>
                </a:highlight>
                <a:uFill>
                  <a:noFill/>
                </a:uFill>
                <a:latin typeface="Times New Roman"/>
                <a:ea typeface="Times New Roman"/>
                <a:cs typeface="Times New Roman"/>
                <a:sym typeface="Times New Roman"/>
                <a:hlinkClick r:id="rId16">
                  <a:extLst>
                    <a:ext uri="{A12FA001-AC4F-418D-AE19-62706E023703}">
                      <ahyp:hlinkClr val="tx"/>
                    </a:ext>
                  </a:extLst>
                </a:hlinkClick>
              </a:rPr>
              <a:t>ends</a:t>
            </a:r>
            <a:r>
              <a:rPr lang="en" sz="1350">
                <a:solidFill>
                  <a:schemeClr val="dk1"/>
                </a:solidFill>
                <a:highlight>
                  <a:srgbClr val="FFFFFF"/>
                </a:highlight>
                <a:latin typeface="Times New Roman"/>
                <a:ea typeface="Times New Roman"/>
                <a:cs typeface="Times New Roman"/>
                <a:sym typeface="Times New Roman"/>
              </a:rPr>
              <a:t> of the law be answered.</a:t>
            </a:r>
            <a:endParaRPr sz="1350">
              <a:solidFill>
                <a:schemeClr val="dk1"/>
              </a:solidFill>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t/>
            </a:r>
            <a:endParaRPr sz="1350">
              <a:solidFill>
                <a:schemeClr val="dk1"/>
              </a:solidFill>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4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215900" lvl="0" marL="0" rtl="0" algn="l">
              <a:spcBef>
                <a:spcPts val="0"/>
              </a:spcBef>
              <a:spcAft>
                <a:spcPts val="0"/>
              </a:spcAft>
              <a:buClr>
                <a:schemeClr val="dk1"/>
              </a:buClr>
              <a:buSzPts val="1100"/>
              <a:buFont typeface="Arial"/>
              <a:buNone/>
            </a:pPr>
            <a:r>
              <a:rPr lang="en" sz="1350">
                <a:solidFill>
                  <a:srgbClr val="333333"/>
                </a:solidFill>
                <a:highlight>
                  <a:srgbClr val="FFFFFF"/>
                </a:highlight>
                <a:latin typeface="Merriweather"/>
                <a:ea typeface="Merriweather"/>
                <a:cs typeface="Merriweather"/>
                <a:sym typeface="Merriweather"/>
              </a:rPr>
              <a:t>Respected </a:t>
            </a:r>
            <a:r>
              <a:rPr lang="en" sz="1350">
                <a:solidFill>
                  <a:srgbClr val="5C7CA5"/>
                </a:solidFill>
                <a:highlight>
                  <a:srgbClr val="FFFFFF"/>
                </a:highlight>
                <a:uFill>
                  <a:noFill/>
                </a:uFill>
                <a:latin typeface="Merriweather"/>
                <a:ea typeface="Merriweather"/>
                <a:cs typeface="Merriweather"/>
                <a:sym typeface="Merriweather"/>
                <a:hlinkClick r:id="rId3">
                  <a:extLst>
                    <a:ext uri="{A12FA001-AC4F-418D-AE19-62706E023703}">
                      <ahyp:hlinkClr val="tx"/>
                    </a:ext>
                  </a:extLst>
                </a:hlinkClick>
              </a:rPr>
              <a:t>Uncle Silas</a:t>
            </a:r>
            <a:r>
              <a:rPr lang="en" sz="1350">
                <a:solidFill>
                  <a:srgbClr val="333333"/>
                </a:solidFill>
                <a:highlight>
                  <a:srgbClr val="FFFFFF"/>
                </a:highlight>
                <a:latin typeface="Merriweather"/>
                <a:ea typeface="Merriweather"/>
                <a:cs typeface="Merriweather"/>
                <a:sym typeface="Merriweather"/>
              </a:rPr>
              <a:t>:—</a:t>
            </a:r>
            <a:r>
              <a:rPr baseline="30000" lang="en" sz="2200">
                <a:solidFill>
                  <a:srgbClr val="5C7CA5"/>
                </a:solidFill>
                <a:highlight>
                  <a:srgbClr val="FFFFFF"/>
                </a:highlight>
                <a:uFill>
                  <a:noFill/>
                </a:uFill>
                <a:hlinkClick r:id="rId4">
                  <a:extLst>
                    <a:ext uri="{A12FA001-AC4F-418D-AE19-62706E023703}">
                      <ahyp:hlinkClr val="tx"/>
                    </a:ext>
                  </a:extLst>
                </a:hlinkClick>
              </a:rPr>
              <a:t>1</a:t>
            </a:r>
            <a:r>
              <a:rPr lang="en" sz="1350">
                <a:solidFill>
                  <a:srgbClr val="333333"/>
                </a:solidFill>
                <a:highlight>
                  <a:srgbClr val="FFFFFF"/>
                </a:highlight>
                <a:latin typeface="Merriweather"/>
                <a:ea typeface="Merriweather"/>
                <a:cs typeface="Merriweather"/>
                <a:sym typeface="Merriweather"/>
              </a:rPr>
              <a:t> It is with feelings of deep interest for the welfare of mankind</a:t>
            </a:r>
            <a:r>
              <a:rPr baseline="30000" lang="en" sz="2200">
                <a:solidFill>
                  <a:srgbClr val="5C7CA5"/>
                </a:solidFill>
                <a:highlight>
                  <a:srgbClr val="FFFFFF"/>
                </a:highlight>
                <a:uFill>
                  <a:noFill/>
                </a:uFill>
                <a:hlinkClick r:id="rId5">
                  <a:extLst>
                    <a:ext uri="{A12FA001-AC4F-418D-AE19-62706E023703}">
                      <ahyp:hlinkClr val="tx"/>
                    </a:ext>
                  </a:extLst>
                </a:hlinkClick>
              </a:rPr>
              <a:t>2</a:t>
            </a:r>
            <a:r>
              <a:rPr lang="en" sz="1350">
                <a:solidFill>
                  <a:srgbClr val="333333"/>
                </a:solidFill>
                <a:highlight>
                  <a:srgbClr val="FFFFFF"/>
                </a:highlight>
                <a:latin typeface="Merriweather"/>
                <a:ea typeface="Merriweather"/>
                <a:cs typeface="Merriweather"/>
                <a:sym typeface="Merriweather"/>
              </a:rPr>
              <a:t> which fill my mind on the reflection that all were formed by the hand of Him who will call the same to give </a:t>
            </a:r>
            <a:r>
              <a:rPr lang="en" sz="1350" strike="sngStrike">
                <a:solidFill>
                  <a:srgbClr val="333333"/>
                </a:solidFill>
                <a:highlight>
                  <a:srgbClr val="FFFFFF"/>
                </a:highlight>
                <a:latin typeface="Merriweather"/>
                <a:ea typeface="Merriweather"/>
                <a:cs typeface="Merriweather"/>
                <a:sym typeface="Merriweather"/>
              </a:rPr>
              <a:t>and</a:t>
            </a:r>
            <a:r>
              <a:rPr lang="en" sz="1350">
                <a:solidFill>
                  <a:srgbClr val="333333"/>
                </a:solidFill>
                <a:highlight>
                  <a:srgbClr val="FFFFFF"/>
                </a:highlight>
                <a:latin typeface="Merriweather"/>
                <a:ea typeface="Merriweather"/>
                <a:cs typeface="Merriweather"/>
                <a:sym typeface="Merriweather"/>
              </a:rPr>
              <a:t> an impartial account of all their works in that great day to which you and myself in common with them are bound, that I take up my pen and seat myself in an attitude to address a few though imperfect lines to you for your perusal.</a:t>
            </a:r>
            <a:r>
              <a:rPr baseline="30000" lang="en" sz="2200">
                <a:solidFill>
                  <a:srgbClr val="5C7CA5"/>
                </a:solidFill>
                <a:highlight>
                  <a:srgbClr val="FFFFFF"/>
                </a:highlight>
                <a:uFill>
                  <a:noFill/>
                </a:uFill>
                <a:hlinkClick r:id="rId6">
                  <a:extLst>
                    <a:ext uri="{A12FA001-AC4F-418D-AE19-62706E023703}">
                      <ahyp:hlinkClr val="tx"/>
                    </a:ext>
                  </a:extLst>
                </a:hlinkClick>
              </a:rPr>
              <a:t>3</a:t>
            </a:r>
            <a:endParaRPr baseline="30000" sz="2200">
              <a:solidFill>
                <a:srgbClr val="5C7CA5"/>
              </a:solidFill>
              <a:highlight>
                <a:srgbClr val="FFFFFF"/>
              </a:highlight>
            </a:endParaRPr>
          </a:p>
          <a:p>
            <a:pPr indent="215900" lvl="0" marL="0" rtl="0" algn="l">
              <a:spcBef>
                <a:spcPts val="0"/>
              </a:spcBef>
              <a:spcAft>
                <a:spcPts val="0"/>
              </a:spcAft>
              <a:buClr>
                <a:schemeClr val="dk1"/>
              </a:buClr>
              <a:buSzPts val="1100"/>
              <a:buFont typeface="Arial"/>
              <a:buNone/>
            </a:pPr>
            <a:r>
              <a:rPr lang="en" sz="1350">
                <a:solidFill>
                  <a:srgbClr val="333333"/>
                </a:solidFill>
                <a:highlight>
                  <a:srgbClr val="FFFFFF"/>
                </a:highlight>
                <a:latin typeface="Merriweather"/>
                <a:ea typeface="Merriweather"/>
                <a:cs typeface="Merriweather"/>
                <a:sym typeface="Merriweather"/>
              </a:rPr>
              <a:t>I have no doubt but you will agree with me that men will be held accountable for the things they have, and not for the things they have not, or, that all the light and intelligence communicated to them from their Beneficent Creator, whether it is much or little, by the same they in justice will be judged; and that they are required to yield obedience to,</a:t>
            </a:r>
            <a:r>
              <a:rPr baseline="30000" lang="en" sz="2200">
                <a:solidFill>
                  <a:srgbClr val="5C7CA5"/>
                </a:solidFill>
                <a:highlight>
                  <a:srgbClr val="FFFFFF"/>
                </a:highlight>
                <a:uFill>
                  <a:noFill/>
                </a:uFill>
                <a:hlinkClick r:id="rId7">
                  <a:extLst>
                    <a:ext uri="{A12FA001-AC4F-418D-AE19-62706E023703}">
                      <ahyp:hlinkClr val="tx"/>
                    </a:ext>
                  </a:extLst>
                </a:hlinkClick>
              </a:rPr>
              <a:t>4</a:t>
            </a:r>
            <a:r>
              <a:rPr lang="en" sz="1350">
                <a:solidFill>
                  <a:srgbClr val="333333"/>
                </a:solidFill>
                <a:highlight>
                  <a:srgbClr val="FFFFFF"/>
                </a:highlight>
                <a:latin typeface="Merriweather"/>
                <a:ea typeface="Merriweather"/>
                <a:cs typeface="Merriweather"/>
                <a:sym typeface="Merriweather"/>
              </a:rPr>
              <a:t> and improve upon that, and that only, which is given;</a:t>
            </a:r>
            <a:r>
              <a:rPr baseline="30000" lang="en" sz="2200">
                <a:solidFill>
                  <a:srgbClr val="5C7CA5"/>
                </a:solidFill>
                <a:highlight>
                  <a:srgbClr val="FFFFFF"/>
                </a:highlight>
                <a:uFill>
                  <a:noFill/>
                </a:uFill>
                <a:hlinkClick r:id="rId8">
                  <a:extLst>
                    <a:ext uri="{A12FA001-AC4F-418D-AE19-62706E023703}">
                      <ahyp:hlinkClr val="tx"/>
                    </a:ext>
                  </a:extLst>
                </a:hlinkClick>
              </a:rPr>
              <a:t>5</a:t>
            </a:r>
            <a:r>
              <a:rPr lang="en" sz="1350">
                <a:solidFill>
                  <a:srgbClr val="333333"/>
                </a:solidFill>
                <a:highlight>
                  <a:srgbClr val="FFFFFF"/>
                </a:highlight>
                <a:latin typeface="Merriweather"/>
                <a:ea typeface="Merriweather"/>
                <a:cs typeface="Merriweather"/>
                <a:sym typeface="Merriweather"/>
              </a:rPr>
              <a:t> for man is not to live by bread alone, but by every word that proceeds out of the mouth of the Lord.</a:t>
            </a:r>
            <a:r>
              <a:rPr baseline="30000" lang="en" sz="2200">
                <a:solidFill>
                  <a:srgbClr val="5C7CA5"/>
                </a:solidFill>
                <a:highlight>
                  <a:srgbClr val="FFFFFF"/>
                </a:highlight>
                <a:uFill>
                  <a:noFill/>
                </a:uFill>
                <a:hlinkClick r:id="rId9">
                  <a:extLst>
                    <a:ext uri="{A12FA001-AC4F-418D-AE19-62706E023703}">
                      <ahyp:hlinkClr val="tx"/>
                    </a:ext>
                  </a:extLst>
                </a:hlinkClick>
              </a:rPr>
              <a:t>6</a:t>
            </a:r>
            <a:endParaRPr baseline="30000" sz="2200">
              <a:solidFill>
                <a:srgbClr val="5C7CA5"/>
              </a:solidFill>
              <a:highlight>
                <a:srgbClr val="FFFFFF"/>
              </a:highlight>
            </a:endParaRPr>
          </a:p>
          <a:p>
            <a:pPr indent="215900" lvl="0" marL="0" rtl="0" algn="l">
              <a:spcBef>
                <a:spcPts val="0"/>
              </a:spcBef>
              <a:spcAft>
                <a:spcPts val="0"/>
              </a:spcAft>
              <a:buClr>
                <a:schemeClr val="dk1"/>
              </a:buClr>
              <a:buSzPts val="1100"/>
              <a:buFont typeface="Arial"/>
              <a:buNone/>
            </a:pPr>
            <a:r>
              <a:rPr lang="en" sz="1350">
                <a:solidFill>
                  <a:srgbClr val="333333"/>
                </a:solidFill>
                <a:highlight>
                  <a:srgbClr val="FFFFFF"/>
                </a:highlight>
                <a:latin typeface="Merriweather"/>
                <a:ea typeface="Merriweather"/>
                <a:cs typeface="Merriweather"/>
                <a:sym typeface="Merriweather"/>
              </a:rPr>
              <a:t>Seeing that the Lord has never [p. 2] given them</a:t>
            </a:r>
            <a:r>
              <a:rPr baseline="30000" lang="en" sz="2200">
                <a:solidFill>
                  <a:srgbClr val="5C7CA5"/>
                </a:solidFill>
                <a:highlight>
                  <a:srgbClr val="FFFFFF"/>
                </a:highlight>
                <a:uFill>
                  <a:noFill/>
                </a:uFill>
                <a:hlinkClick r:id="rId10">
                  <a:extLst>
                    <a:ext uri="{A12FA001-AC4F-418D-AE19-62706E023703}">
                      <ahyp:hlinkClr val="tx"/>
                    </a:ext>
                  </a:extLst>
                </a:hlinkClick>
              </a:rPr>
              <a:t>7</a:t>
            </a:r>
            <a:r>
              <a:rPr lang="en" sz="1350">
                <a:solidFill>
                  <a:srgbClr val="333333"/>
                </a:solidFill>
                <a:highlight>
                  <a:srgbClr val="FFFFFF"/>
                </a:highlight>
                <a:latin typeface="Merriweather"/>
                <a:ea typeface="Merriweather"/>
                <a:cs typeface="Merriweather"/>
                <a:sym typeface="Merriweather"/>
              </a:rPr>
              <a:t> to understand by anything heretofore revealed that He had ceased to speak, forever, to his creatures, when sought unto in a proper manner, why should it be thought a thing incredible that He should be pleased to speak again, in these last days for their salvation?</a:t>
            </a:r>
            <a:r>
              <a:rPr baseline="30000" lang="en" sz="2200">
                <a:solidFill>
                  <a:srgbClr val="5C7CA5"/>
                </a:solidFill>
                <a:highlight>
                  <a:srgbClr val="FFFFFF"/>
                </a:highlight>
                <a:uFill>
                  <a:noFill/>
                </a:uFill>
                <a:hlinkClick r:id="rId11">
                  <a:extLst>
                    <a:ext uri="{A12FA001-AC4F-418D-AE19-62706E023703}">
                      <ahyp:hlinkClr val="tx"/>
                    </a:ext>
                  </a:extLst>
                </a:hlinkClick>
              </a:rPr>
              <a:t>8</a:t>
            </a:r>
            <a:endParaRPr baseline="30000" sz="2200">
              <a:solidFill>
                <a:srgbClr val="5C7CA5"/>
              </a:solidFill>
              <a:highlight>
                <a:srgbClr val="FFFFFF"/>
              </a:highlight>
            </a:endParaRPr>
          </a:p>
          <a:p>
            <a:pPr indent="215900" lvl="0" marL="0" rtl="0" algn="l">
              <a:spcBef>
                <a:spcPts val="0"/>
              </a:spcBef>
              <a:spcAft>
                <a:spcPts val="0"/>
              </a:spcAft>
              <a:buClr>
                <a:schemeClr val="dk1"/>
              </a:buClr>
              <a:buSzPts val="1100"/>
              <a:buFont typeface="Arial"/>
              <a:buNone/>
            </a:pPr>
            <a:r>
              <a:rPr lang="en" sz="1350">
                <a:solidFill>
                  <a:srgbClr val="333333"/>
                </a:solidFill>
                <a:highlight>
                  <a:srgbClr val="FFFFFF"/>
                </a:highlight>
                <a:latin typeface="Merriweather"/>
                <a:ea typeface="Merriweather"/>
                <a:cs typeface="Merriweather"/>
                <a:sym typeface="Merriweather"/>
              </a:rPr>
              <a:t>Perhaps you may be surprised at this assertion. That I should say for the salvation of his creatures in these last days, since we have already in our possession a vast volume of his word, which he has previously given</a:t>
            </a:r>
            <a:endParaRPr sz="1350">
              <a:solidFill>
                <a:srgbClr val="333333"/>
              </a:solidFill>
              <a:highlight>
                <a:srgbClr val="FFFFFF"/>
              </a:highlight>
              <a:latin typeface="Merriweather"/>
              <a:ea typeface="Merriweather"/>
              <a:cs typeface="Merriweather"/>
              <a:sym typeface="Merriweather"/>
            </a:endParaRPr>
          </a:p>
          <a:p>
            <a:pPr indent="215900" lvl="0" marL="0" rtl="0" algn="l">
              <a:spcBef>
                <a:spcPts val="0"/>
              </a:spcBef>
              <a:spcAft>
                <a:spcPts val="0"/>
              </a:spcAft>
              <a:buClr>
                <a:schemeClr val="dk1"/>
              </a:buClr>
              <a:buSzPts val="1100"/>
              <a:buFont typeface="Arial"/>
              <a:buNone/>
            </a:pPr>
            <a:r>
              <a:rPr lang="en" sz="1350">
                <a:solidFill>
                  <a:srgbClr val="333333"/>
                </a:solidFill>
                <a:highlight>
                  <a:srgbClr val="FFFFFF"/>
                </a:highlight>
                <a:latin typeface="Merriweather"/>
                <a:ea typeface="Merriweather"/>
                <a:cs typeface="Merriweather"/>
                <a:sym typeface="Merriweather"/>
              </a:rPr>
              <a:t>But you will admit that the word spoken to Noah was not sufficient for Abraham, or it was not required of &lt;​him​&gt;</a:t>
            </a:r>
            <a:r>
              <a:rPr baseline="30000" lang="en" sz="2200">
                <a:solidFill>
                  <a:srgbClr val="5C7CA5"/>
                </a:solidFill>
                <a:highlight>
                  <a:srgbClr val="FFFFFF"/>
                </a:highlight>
                <a:uFill>
                  <a:noFill/>
                </a:uFill>
                <a:hlinkClick r:id="rId12">
                  <a:extLst>
                    <a:ext uri="{A12FA001-AC4F-418D-AE19-62706E023703}">
                      <ahyp:hlinkClr val="tx"/>
                    </a:ext>
                  </a:extLst>
                </a:hlinkClick>
              </a:rPr>
              <a:t>9</a:t>
            </a:r>
            <a:r>
              <a:rPr lang="en" sz="1350">
                <a:solidFill>
                  <a:srgbClr val="333333"/>
                </a:solidFill>
                <a:highlight>
                  <a:srgbClr val="FFFFFF"/>
                </a:highlight>
                <a:latin typeface="Merriweather"/>
                <a:ea typeface="Merriweather"/>
                <a:cs typeface="Merriweather"/>
                <a:sym typeface="Merriweather"/>
              </a:rPr>
              <a:t> to leave the land of his nativity, and seek an inheritance in a strange country upon the word spoken to Noah, but, for himself he obtained promises from the hand of the Lord, and walked in that perfection</a:t>
            </a:r>
            <a:r>
              <a:rPr baseline="30000" lang="en" sz="2200">
                <a:solidFill>
                  <a:srgbClr val="5C7CA5"/>
                </a:solidFill>
                <a:highlight>
                  <a:srgbClr val="FFFFFF"/>
                </a:highlight>
                <a:uFill>
                  <a:noFill/>
                </a:uFill>
                <a:hlinkClick r:id="rId13">
                  <a:extLst>
                    <a:ext uri="{A12FA001-AC4F-418D-AE19-62706E023703}">
                      <ahyp:hlinkClr val="tx"/>
                    </a:ext>
                  </a:extLst>
                </a:hlinkClick>
              </a:rPr>
              <a:t>10</a:t>
            </a:r>
            <a:r>
              <a:rPr lang="en" sz="1350">
                <a:solidFill>
                  <a:srgbClr val="333333"/>
                </a:solidFill>
                <a:highlight>
                  <a:srgbClr val="FFFFFF"/>
                </a:highlight>
                <a:latin typeface="Merriweather"/>
                <a:ea typeface="Merriweather"/>
                <a:cs typeface="Merriweather"/>
                <a:sym typeface="Merriweather"/>
              </a:rPr>
              <a:t> that he was called the friend of God.</a:t>
            </a:r>
            <a:r>
              <a:rPr baseline="30000" lang="en" sz="2200">
                <a:solidFill>
                  <a:srgbClr val="5C7CA5"/>
                </a:solidFill>
                <a:highlight>
                  <a:srgbClr val="FFFFFF"/>
                </a:highlight>
                <a:uFill>
                  <a:noFill/>
                </a:uFill>
                <a:hlinkClick r:id="rId14">
                  <a:extLst>
                    <a:ext uri="{A12FA001-AC4F-418D-AE19-62706E023703}">
                      <ahyp:hlinkClr val="tx"/>
                    </a:ext>
                  </a:extLst>
                </a:hlinkClick>
              </a:rPr>
              <a:t>11</a:t>
            </a:r>
            <a:endParaRPr baseline="30000" sz="2200">
              <a:solidFill>
                <a:srgbClr val="5C7CA5"/>
              </a:solidFill>
              <a:highlight>
                <a:srgbClr val="FFFFFF"/>
              </a:highlight>
            </a:endParaRPr>
          </a:p>
          <a:p>
            <a:pPr indent="215900" lvl="0" marL="0" rtl="0" algn="l">
              <a:spcBef>
                <a:spcPts val="0"/>
              </a:spcBef>
              <a:spcAft>
                <a:spcPts val="0"/>
              </a:spcAft>
              <a:buClr>
                <a:schemeClr val="dk1"/>
              </a:buClr>
              <a:buSzPts val="1100"/>
              <a:buFont typeface="Arial"/>
              <a:buNone/>
            </a:pPr>
            <a:r>
              <a:rPr lang="en" sz="1350">
                <a:solidFill>
                  <a:srgbClr val="333333"/>
                </a:solidFill>
                <a:highlight>
                  <a:srgbClr val="FFFFFF"/>
                </a:highlight>
                <a:latin typeface="Merriweather"/>
                <a:ea typeface="Merriweather"/>
                <a:cs typeface="Merriweather"/>
                <a:sym typeface="Merriweather"/>
              </a:rPr>
              <a:t>Isaac, the promised seed, was not required to rest his hope alone</a:t>
            </a:r>
            <a:r>
              <a:rPr baseline="30000" lang="en" sz="2200">
                <a:solidFill>
                  <a:srgbClr val="5C7CA5"/>
                </a:solidFill>
                <a:highlight>
                  <a:srgbClr val="FFFFFF"/>
                </a:highlight>
                <a:uFill>
                  <a:noFill/>
                </a:uFill>
                <a:hlinkClick r:id="rId15">
                  <a:extLst>
                    <a:ext uri="{A12FA001-AC4F-418D-AE19-62706E023703}">
                      <ahyp:hlinkClr val="tx"/>
                    </a:ext>
                  </a:extLst>
                </a:hlinkClick>
              </a:rPr>
              <a:t>12</a:t>
            </a:r>
            <a:r>
              <a:rPr lang="en" sz="1350">
                <a:solidFill>
                  <a:srgbClr val="333333"/>
                </a:solidFill>
                <a:highlight>
                  <a:srgbClr val="FFFFFF"/>
                </a:highlight>
                <a:latin typeface="Merriweather"/>
                <a:ea typeface="Merriweather"/>
                <a:cs typeface="Merriweather"/>
                <a:sym typeface="Merriweather"/>
              </a:rPr>
              <a:t> upon the promises made to his father Abraham, but was privileged with the assurance of his approbation in the sight of Heaven, by the direct voice of the Lord to him.</a:t>
            </a:r>
            <a:r>
              <a:rPr baseline="30000" lang="en" sz="2200">
                <a:solidFill>
                  <a:srgbClr val="5C7CA5"/>
                </a:solidFill>
                <a:highlight>
                  <a:srgbClr val="FFFFFF"/>
                </a:highlight>
                <a:uFill>
                  <a:noFill/>
                </a:uFill>
                <a:hlinkClick r:id="rId16">
                  <a:extLst>
                    <a:ext uri="{A12FA001-AC4F-418D-AE19-62706E023703}">
                      <ahyp:hlinkClr val="tx"/>
                    </a:ext>
                  </a:extLst>
                </a:hlinkClick>
              </a:rPr>
              <a:t>13</a:t>
            </a:r>
            <a:endParaRPr baseline="30000" sz="2200">
              <a:solidFill>
                <a:srgbClr val="5C7CA5"/>
              </a:solidFill>
              <a:highlight>
                <a:srgbClr val="FFFFFF"/>
              </a:highlight>
            </a:endParaRPr>
          </a:p>
          <a:p>
            <a:pPr indent="215900" lvl="0" marL="0" rtl="0" algn="l">
              <a:spcBef>
                <a:spcPts val="0"/>
              </a:spcBef>
              <a:spcAft>
                <a:spcPts val="0"/>
              </a:spcAft>
              <a:buClr>
                <a:schemeClr val="dk1"/>
              </a:buClr>
              <a:buSzPts val="1100"/>
              <a:buFont typeface="Arial"/>
              <a:buNone/>
            </a:pPr>
            <a:r>
              <a:rPr lang="en" sz="1350">
                <a:solidFill>
                  <a:srgbClr val="333333"/>
                </a:solidFill>
                <a:highlight>
                  <a:srgbClr val="FFFFFF"/>
                </a:highlight>
                <a:latin typeface="Merriweather"/>
                <a:ea typeface="Merriweather"/>
                <a:cs typeface="Merriweather"/>
                <a:sym typeface="Merriweather"/>
              </a:rPr>
              <a:t>If one man can live upon the revelations</a:t>
            </a:r>
            <a:r>
              <a:rPr baseline="30000" lang="en" sz="2200">
                <a:solidFill>
                  <a:srgbClr val="5C7CA5"/>
                </a:solidFill>
                <a:highlight>
                  <a:srgbClr val="FFFFFF"/>
                </a:highlight>
                <a:uFill>
                  <a:noFill/>
                </a:uFill>
                <a:hlinkClick r:id="rId17">
                  <a:extLst>
                    <a:ext uri="{A12FA001-AC4F-418D-AE19-62706E023703}">
                      <ahyp:hlinkClr val="tx"/>
                    </a:ext>
                  </a:extLst>
                </a:hlinkClick>
              </a:rPr>
              <a:t>14</a:t>
            </a:r>
            <a:r>
              <a:rPr lang="en" sz="1350">
                <a:solidFill>
                  <a:srgbClr val="333333"/>
                </a:solidFill>
                <a:highlight>
                  <a:srgbClr val="FFFFFF"/>
                </a:highlight>
                <a:latin typeface="Merriweather"/>
                <a:ea typeface="Merriweather"/>
                <a:cs typeface="Merriweather"/>
                <a:sym typeface="Merriweather"/>
              </a:rPr>
              <a:t> to another,</a:t>
            </a:r>
            <a:r>
              <a:rPr baseline="30000" lang="en" sz="2200">
                <a:solidFill>
                  <a:srgbClr val="5C7CA5"/>
                </a:solidFill>
                <a:highlight>
                  <a:srgbClr val="FFFFFF"/>
                </a:highlight>
                <a:uFill>
                  <a:noFill/>
                </a:uFill>
                <a:hlinkClick r:id="rId18">
                  <a:extLst>
                    <a:ext uri="{A12FA001-AC4F-418D-AE19-62706E023703}">
                      <ahyp:hlinkClr val="tx"/>
                    </a:ext>
                  </a:extLst>
                </a:hlinkClick>
              </a:rPr>
              <a:t>15</a:t>
            </a:r>
            <a:r>
              <a:rPr lang="en" sz="1350">
                <a:solidFill>
                  <a:srgbClr val="333333"/>
                </a:solidFill>
                <a:highlight>
                  <a:srgbClr val="FFFFFF"/>
                </a:highlight>
                <a:latin typeface="Merriweather"/>
                <a:ea typeface="Merriweather"/>
                <a:cs typeface="Merriweather"/>
                <a:sym typeface="Merriweather"/>
              </a:rPr>
              <a:t> might I not with propriety ask, why the necessity then, of the Lord’s speaking to Isaac as he did, as is recorded in the twenty sixth chapter of Genesis? For the Lord there repeats, or rather, promises again to perform the oath which he had previously sworn to Abraham,</a:t>
            </a:r>
            <a:r>
              <a:rPr baseline="30000" lang="en" sz="2200">
                <a:solidFill>
                  <a:srgbClr val="5C7CA5"/>
                </a:solidFill>
                <a:highlight>
                  <a:srgbClr val="FFFFFF"/>
                </a:highlight>
                <a:uFill>
                  <a:noFill/>
                </a:uFill>
                <a:hlinkClick r:id="rId19">
                  <a:extLst>
                    <a:ext uri="{A12FA001-AC4F-418D-AE19-62706E023703}">
                      <ahyp:hlinkClr val="tx"/>
                    </a:ext>
                  </a:extLst>
                </a:hlinkClick>
              </a:rPr>
              <a:t>16</a:t>
            </a:r>
            <a:r>
              <a:rPr lang="en" sz="1350">
                <a:solidFill>
                  <a:srgbClr val="333333"/>
                </a:solidFill>
                <a:highlight>
                  <a:srgbClr val="FFFFFF"/>
                </a:highlight>
                <a:latin typeface="Merriweather"/>
                <a:ea typeface="Merriweather"/>
                <a:cs typeface="Merriweather"/>
                <a:sym typeface="Merriweather"/>
              </a:rPr>
              <a:t> and why this repetition to Isaac? Why was not the first promise as sure for Isaac as it was for Abraham? Was not Isaac Abraham’s son, and could he not place implicit confidence in the veracity of his father as &lt;​being​&gt; a man of God?</a:t>
            </a:r>
            <a:endParaRPr sz="1350">
              <a:solidFill>
                <a:srgbClr val="333333"/>
              </a:solidFill>
              <a:highlight>
                <a:srgbClr val="FFFFFF"/>
              </a:highlight>
              <a:latin typeface="Merriweather"/>
              <a:ea typeface="Merriweather"/>
              <a:cs typeface="Merriweather"/>
              <a:sym typeface="Merriweather"/>
            </a:endParaRPr>
          </a:p>
          <a:p>
            <a:pPr indent="215900" lvl="0" marL="0" rtl="0" algn="l">
              <a:spcBef>
                <a:spcPts val="0"/>
              </a:spcBef>
              <a:spcAft>
                <a:spcPts val="0"/>
              </a:spcAft>
              <a:buClr>
                <a:schemeClr val="dk1"/>
              </a:buClr>
              <a:buSzPts val="1100"/>
              <a:buFont typeface="Arial"/>
              <a:buNone/>
            </a:pPr>
            <a:r>
              <a:rPr lang="en" sz="1350">
                <a:solidFill>
                  <a:srgbClr val="333333"/>
                </a:solidFill>
                <a:highlight>
                  <a:srgbClr val="FFFFFF"/>
                </a:highlight>
                <a:latin typeface="Merriweather"/>
                <a:ea typeface="Merriweather"/>
                <a:cs typeface="Merriweather"/>
                <a:sym typeface="Merriweather"/>
              </a:rPr>
              <a:t>Perhaps you may say that he was a very peculiar man, and different from men in these last days, consequently the Lord favored him with blessings, peculiar and different, as he was different from men in this age.</a:t>
            </a:r>
            <a:endParaRPr sz="1350">
              <a:solidFill>
                <a:srgbClr val="333333"/>
              </a:solidFill>
              <a:highlight>
                <a:srgbClr val="FFFFFF"/>
              </a:highlight>
              <a:latin typeface="Merriweather"/>
              <a:ea typeface="Merriweather"/>
              <a:cs typeface="Merriweather"/>
              <a:sym typeface="Merriweather"/>
            </a:endParaRPr>
          </a:p>
          <a:p>
            <a:pPr indent="215900" lvl="0" marL="0" rtl="0" algn="l">
              <a:spcBef>
                <a:spcPts val="0"/>
              </a:spcBef>
              <a:spcAft>
                <a:spcPts val="0"/>
              </a:spcAft>
              <a:buClr>
                <a:schemeClr val="dk1"/>
              </a:buClr>
              <a:buSzPts val="1100"/>
              <a:buFont typeface="Arial"/>
              <a:buNone/>
            </a:pPr>
            <a:r>
              <a:rPr lang="en" sz="1350">
                <a:solidFill>
                  <a:srgbClr val="333333"/>
                </a:solidFill>
                <a:highlight>
                  <a:srgbClr val="FFFFFF"/>
                </a:highlight>
                <a:latin typeface="Merriweather"/>
                <a:ea typeface="Merriweather"/>
                <a:cs typeface="Merriweather"/>
                <a:sym typeface="Merriweather"/>
              </a:rPr>
              <a:t>I admit that he was a peculiar man, and was not only peculiarly blessed, but greatly blessed.</a:t>
            </a:r>
            <a:endParaRPr sz="1350">
              <a:solidFill>
                <a:srgbClr val="333333"/>
              </a:solidFill>
              <a:highlight>
                <a:srgbClr val="FFFFFF"/>
              </a:highlight>
              <a:latin typeface="Merriweather"/>
              <a:ea typeface="Merriweather"/>
              <a:cs typeface="Merriweather"/>
              <a:sym typeface="Merriweather"/>
            </a:endParaRPr>
          </a:p>
          <a:p>
            <a:pPr indent="215900" lvl="0" marL="0" rtl="0" algn="l">
              <a:spcBef>
                <a:spcPts val="0"/>
              </a:spcBef>
              <a:spcAft>
                <a:spcPts val="0"/>
              </a:spcAft>
              <a:buClr>
                <a:schemeClr val="dk1"/>
              </a:buClr>
              <a:buSzPts val="1100"/>
              <a:buFont typeface="Arial"/>
              <a:buNone/>
            </a:pPr>
            <a:r>
              <a:rPr lang="en" sz="1350">
                <a:solidFill>
                  <a:srgbClr val="333333"/>
                </a:solidFill>
                <a:highlight>
                  <a:srgbClr val="FFFFFF"/>
                </a:highlight>
                <a:latin typeface="Merriweather"/>
                <a:ea typeface="Merriweather"/>
                <a:cs typeface="Merriweather"/>
                <a:sym typeface="Merriweather"/>
              </a:rPr>
              <a:t>But all the peculiarity that I can discover in the man, or all the difference between him and men in this age, is, that he was more holy and more perfect before God, and came to Him with a purer heart, and more faith than men in this day.</a:t>
            </a:r>
            <a:endParaRPr sz="1350">
              <a:solidFill>
                <a:srgbClr val="333333"/>
              </a:solidFill>
              <a:highlight>
                <a:srgbClr val="FFFFFF"/>
              </a:highlight>
              <a:latin typeface="Merriweather"/>
              <a:ea typeface="Merriweather"/>
              <a:cs typeface="Merriweather"/>
              <a:sym typeface="Merriweather"/>
            </a:endParaRPr>
          </a:p>
          <a:p>
            <a:pPr indent="215900" lvl="0" marL="0" rtl="0" algn="l">
              <a:spcBef>
                <a:spcPts val="0"/>
              </a:spcBef>
              <a:spcAft>
                <a:spcPts val="0"/>
              </a:spcAft>
              <a:buClr>
                <a:schemeClr val="dk1"/>
              </a:buClr>
              <a:buSzPts val="1100"/>
              <a:buFont typeface="Arial"/>
              <a:buNone/>
            </a:pPr>
            <a:r>
              <a:rPr lang="en" sz="1350">
                <a:solidFill>
                  <a:srgbClr val="333333"/>
                </a:solidFill>
                <a:highlight>
                  <a:srgbClr val="FFFFFF"/>
                </a:highlight>
                <a:latin typeface="Merriweather"/>
                <a:ea typeface="Merriweather"/>
                <a:cs typeface="Merriweather"/>
                <a:sym typeface="Merriweather"/>
              </a:rPr>
              <a:t>The same might be said on the subject of Jacob’s history. Why was it that the Lord spake to him concerning the same promise, after He had made it once to Abraham, and renewed it to Isaac? Why could not Jacob rest contented upon the word spoken to his fathers?</a:t>
            </a:r>
            <a:r>
              <a:rPr baseline="30000" lang="en" sz="2200">
                <a:solidFill>
                  <a:srgbClr val="5C7CA5"/>
                </a:solidFill>
                <a:highlight>
                  <a:srgbClr val="FFFFFF"/>
                </a:highlight>
                <a:uFill>
                  <a:noFill/>
                </a:uFill>
                <a:hlinkClick r:id="rId20">
                  <a:extLst>
                    <a:ext uri="{A12FA001-AC4F-418D-AE19-62706E023703}">
                      <ahyp:hlinkClr val="tx"/>
                    </a:ext>
                  </a:extLst>
                </a:hlinkClick>
              </a:rPr>
              <a:t>17</a:t>
            </a:r>
            <a:r>
              <a:rPr lang="en" sz="1350">
                <a:solidFill>
                  <a:srgbClr val="333333"/>
                </a:solidFill>
                <a:highlight>
                  <a:srgbClr val="FFFFFF"/>
                </a:highlight>
                <a:latin typeface="Merriweather"/>
                <a:ea typeface="Merriweather"/>
                <a:cs typeface="Merriweather"/>
                <a:sym typeface="Merriweather"/>
              </a:rPr>
              <a:t> When the time of the promise drew nigh for the deliverance of the children of Israel from the land of [p. 3] Egypt, why was it necessary that the Lord should begin to speak to them?</a:t>
            </a:r>
            <a:endParaRPr sz="1350">
              <a:solidFill>
                <a:srgbClr val="333333"/>
              </a:solidFill>
              <a:highlight>
                <a:srgbClr val="FFFFFF"/>
              </a:highlight>
              <a:latin typeface="Merriweather"/>
              <a:ea typeface="Merriweather"/>
              <a:cs typeface="Merriweather"/>
              <a:sym typeface="Merriweather"/>
            </a:endParaRPr>
          </a:p>
          <a:p>
            <a:pPr indent="215900" lvl="0" marL="0" rtl="0" algn="l">
              <a:spcBef>
                <a:spcPts val="0"/>
              </a:spcBef>
              <a:spcAft>
                <a:spcPts val="0"/>
              </a:spcAft>
              <a:buClr>
                <a:schemeClr val="dk1"/>
              </a:buClr>
              <a:buSzPts val="1100"/>
              <a:buFont typeface="Arial"/>
              <a:buNone/>
            </a:pPr>
            <a:r>
              <a:rPr lang="en" sz="1350">
                <a:solidFill>
                  <a:srgbClr val="333333"/>
                </a:solidFill>
                <a:highlight>
                  <a:srgbClr val="FFFFFF"/>
                </a:highlight>
                <a:latin typeface="Merriweather"/>
                <a:ea typeface="Merriweather"/>
                <a:cs typeface="Merriweather"/>
                <a:sym typeface="Merriweather"/>
              </a:rPr>
              <a:t>The promise or word to Abraham, was, that his seed should serve in bondage, and be afflicted, four hundred years, and after that they should come out with great substance.</a:t>
            </a:r>
            <a:r>
              <a:rPr baseline="30000" lang="en" sz="2200">
                <a:solidFill>
                  <a:srgbClr val="5C7CA5"/>
                </a:solidFill>
                <a:highlight>
                  <a:srgbClr val="FFFFFF"/>
                </a:highlight>
                <a:uFill>
                  <a:noFill/>
                </a:uFill>
                <a:hlinkClick r:id="rId21">
                  <a:extLst>
                    <a:ext uri="{A12FA001-AC4F-418D-AE19-62706E023703}">
                      <ahyp:hlinkClr val="tx"/>
                    </a:ext>
                  </a:extLst>
                </a:hlinkClick>
              </a:rPr>
              <a:t>18</a:t>
            </a:r>
            <a:r>
              <a:rPr lang="en" sz="1350">
                <a:solidFill>
                  <a:srgbClr val="333333"/>
                </a:solidFill>
                <a:highlight>
                  <a:srgbClr val="FFFFFF"/>
                </a:highlight>
                <a:latin typeface="Merriweather"/>
                <a:ea typeface="Merriweather"/>
                <a:cs typeface="Merriweather"/>
                <a:sym typeface="Merriweather"/>
              </a:rPr>
              <a:t> Why did they not rely upon this promise, and when they had remained in Egypt, in bondage, four hundred years, come out, without waiting for further revelations,</a:t>
            </a:r>
            <a:r>
              <a:rPr baseline="30000" lang="en" sz="2200">
                <a:solidFill>
                  <a:srgbClr val="5C7CA5"/>
                </a:solidFill>
                <a:highlight>
                  <a:srgbClr val="FFFFFF"/>
                </a:highlight>
                <a:uFill>
                  <a:noFill/>
                </a:uFill>
                <a:hlinkClick r:id="rId22">
                  <a:extLst>
                    <a:ext uri="{A12FA001-AC4F-418D-AE19-62706E023703}">
                      <ahyp:hlinkClr val="tx"/>
                    </a:ext>
                  </a:extLst>
                </a:hlinkClick>
              </a:rPr>
              <a:t>19</a:t>
            </a:r>
            <a:r>
              <a:rPr lang="en" sz="1350">
                <a:solidFill>
                  <a:srgbClr val="333333"/>
                </a:solidFill>
                <a:highlight>
                  <a:srgbClr val="FFFFFF"/>
                </a:highlight>
                <a:latin typeface="Merriweather"/>
                <a:ea typeface="Merriweather"/>
                <a:cs typeface="Merriweather"/>
                <a:sym typeface="Merriweather"/>
              </a:rPr>
              <a:t> but act entirely upon the promise given to Abraham that they should come out?</a:t>
            </a:r>
            <a:endParaRPr sz="1350">
              <a:solidFill>
                <a:srgbClr val="333333"/>
              </a:solidFill>
              <a:highlight>
                <a:srgbClr val="FFFFFF"/>
              </a:highlight>
              <a:latin typeface="Merriweather"/>
              <a:ea typeface="Merriweather"/>
              <a:cs typeface="Merriweather"/>
              <a:sym typeface="Merriweather"/>
            </a:endParaRPr>
          </a:p>
          <a:p>
            <a:pPr indent="215900" lvl="0" marL="0" rtl="0" algn="l">
              <a:spcBef>
                <a:spcPts val="0"/>
              </a:spcBef>
              <a:spcAft>
                <a:spcPts val="0"/>
              </a:spcAft>
              <a:buClr>
                <a:schemeClr val="dk1"/>
              </a:buClr>
              <a:buSzPts val="1100"/>
              <a:buFont typeface="Arial"/>
              <a:buNone/>
            </a:pPr>
            <a:r>
              <a:rPr lang="en" sz="1350">
                <a:solidFill>
                  <a:srgbClr val="333333"/>
                </a:solidFill>
                <a:highlight>
                  <a:srgbClr val="FFFFFF"/>
                </a:highlight>
                <a:latin typeface="Merriweather"/>
                <a:ea typeface="Merriweather"/>
                <a:cs typeface="Merriweather"/>
                <a:sym typeface="Merriweather"/>
              </a:rPr>
              <a:t>Paul said to his Hebrew brethren, that God might more abundantly show</a:t>
            </a:r>
            <a:r>
              <a:rPr baseline="30000" lang="en" sz="2200">
                <a:solidFill>
                  <a:srgbClr val="5C7CA5"/>
                </a:solidFill>
                <a:highlight>
                  <a:srgbClr val="FFFFFF"/>
                </a:highlight>
                <a:uFill>
                  <a:noFill/>
                </a:uFill>
                <a:hlinkClick r:id="rId23">
                  <a:extLst>
                    <a:ext uri="{A12FA001-AC4F-418D-AE19-62706E023703}">
                      <ahyp:hlinkClr val="tx"/>
                    </a:ext>
                  </a:extLst>
                </a:hlinkClick>
              </a:rPr>
              <a:t>20</a:t>
            </a:r>
            <a:r>
              <a:rPr lang="en" sz="1350">
                <a:solidFill>
                  <a:srgbClr val="333333"/>
                </a:solidFill>
                <a:highlight>
                  <a:srgbClr val="FFFFFF"/>
                </a:highlight>
                <a:latin typeface="Merriweather"/>
                <a:ea typeface="Merriweather"/>
                <a:cs typeface="Merriweather"/>
                <a:sym typeface="Merriweather"/>
              </a:rPr>
              <a:t> unto the heirs of promise the immutability of His counsel, He confirmed it by an oath.</a:t>
            </a:r>
            <a:r>
              <a:rPr baseline="30000" lang="en" sz="2200">
                <a:solidFill>
                  <a:srgbClr val="5C7CA5"/>
                </a:solidFill>
                <a:highlight>
                  <a:srgbClr val="FFFFFF"/>
                </a:highlight>
                <a:uFill>
                  <a:noFill/>
                </a:uFill>
                <a:hlinkClick r:id="rId24">
                  <a:extLst>
                    <a:ext uri="{A12FA001-AC4F-418D-AE19-62706E023703}">
                      <ahyp:hlinkClr val="tx"/>
                    </a:ext>
                  </a:extLst>
                </a:hlinkClick>
              </a:rPr>
              <a:t>21</a:t>
            </a:r>
            <a:r>
              <a:rPr lang="en" sz="1350">
                <a:solidFill>
                  <a:srgbClr val="333333"/>
                </a:solidFill>
                <a:highlight>
                  <a:srgbClr val="FFFFFF"/>
                </a:highlight>
                <a:latin typeface="Merriweather"/>
                <a:ea typeface="Merriweather"/>
                <a:cs typeface="Merriweather"/>
                <a:sym typeface="Merriweather"/>
              </a:rPr>
              <a:t> He also exhorts them, who, through faith and patience inherit the promises.</a:t>
            </a:r>
            <a:endParaRPr sz="1350">
              <a:solidFill>
                <a:srgbClr val="333333"/>
              </a:solidFill>
              <a:highlight>
                <a:srgbClr val="FFFFFF"/>
              </a:highlight>
              <a:latin typeface="Merriweather"/>
              <a:ea typeface="Merriweather"/>
              <a:cs typeface="Merriweather"/>
              <a:sym typeface="Merriweather"/>
            </a:endParaRPr>
          </a:p>
          <a:p>
            <a:pPr indent="215900" lvl="0" marL="0" rtl="0" algn="l">
              <a:spcBef>
                <a:spcPts val="0"/>
              </a:spcBef>
              <a:spcAft>
                <a:spcPts val="0"/>
              </a:spcAft>
              <a:buClr>
                <a:schemeClr val="dk1"/>
              </a:buClr>
              <a:buSzPts val="1100"/>
              <a:buFont typeface="Arial"/>
              <a:buNone/>
            </a:pPr>
            <a:r>
              <a:rPr lang="en" sz="1350">
                <a:solidFill>
                  <a:srgbClr val="333333"/>
                </a:solidFill>
                <a:highlight>
                  <a:srgbClr val="FFFFFF"/>
                </a:highlight>
                <a:latin typeface="Merriweather"/>
                <a:ea typeface="Merriweather"/>
                <a:cs typeface="Merriweather"/>
                <a:sym typeface="Merriweather"/>
              </a:rPr>
              <a:t>Notwithstanding, we (said Paul) have fled for refuge to lay hold upon the hope set before us, which hope we have as an anchor to the soul, both sure and stedfast, and which entereth into that within the vail,</a:t>
            </a:r>
            <a:r>
              <a:rPr baseline="30000" lang="en" sz="2200">
                <a:solidFill>
                  <a:srgbClr val="5C7CA5"/>
                </a:solidFill>
                <a:highlight>
                  <a:srgbClr val="FFFFFF"/>
                </a:highlight>
                <a:uFill>
                  <a:noFill/>
                </a:uFill>
                <a:hlinkClick r:id="rId25">
                  <a:extLst>
                    <a:ext uri="{A12FA001-AC4F-418D-AE19-62706E023703}">
                      <ahyp:hlinkClr val="tx"/>
                    </a:ext>
                  </a:extLst>
                </a:hlinkClick>
              </a:rPr>
              <a:t>22</a:t>
            </a:r>
            <a:r>
              <a:rPr lang="en" sz="1350">
                <a:solidFill>
                  <a:srgbClr val="333333"/>
                </a:solidFill>
                <a:highlight>
                  <a:srgbClr val="FFFFFF"/>
                </a:highlight>
                <a:latin typeface="Merriweather"/>
                <a:ea typeface="Merriweather"/>
                <a:cs typeface="Merriweather"/>
                <a:sym typeface="Merriweather"/>
              </a:rPr>
              <a:t> yet he was careful to press upon them the necessity of continuing on until they, as well as those who then</a:t>
            </a:r>
            <a:r>
              <a:rPr baseline="30000" lang="en" sz="2200">
                <a:solidFill>
                  <a:srgbClr val="5C7CA5"/>
                </a:solidFill>
                <a:highlight>
                  <a:srgbClr val="FFFFFF"/>
                </a:highlight>
                <a:uFill>
                  <a:noFill/>
                </a:uFill>
                <a:hlinkClick r:id="rId26">
                  <a:extLst>
                    <a:ext uri="{A12FA001-AC4F-418D-AE19-62706E023703}">
                      <ahyp:hlinkClr val="tx"/>
                    </a:ext>
                  </a:extLst>
                </a:hlinkClick>
              </a:rPr>
              <a:t>23</a:t>
            </a:r>
            <a:r>
              <a:rPr lang="en" sz="1350">
                <a:solidFill>
                  <a:srgbClr val="333333"/>
                </a:solidFill>
                <a:highlight>
                  <a:srgbClr val="FFFFFF"/>
                </a:highlight>
                <a:latin typeface="Merriweather"/>
                <a:ea typeface="Merriweather"/>
                <a:cs typeface="Merriweather"/>
                <a:sym typeface="Merriweather"/>
              </a:rPr>
              <a:t> inherited the promises, might have the assurance of their salvation confirmed to them, by an oath from the mouth of Him who could not lie; for that seemed to be the example anciently, and Paul holds it out to his Hebrew brethren as an object attainable in his day.</a:t>
            </a:r>
            <a:endParaRPr sz="1350">
              <a:solidFill>
                <a:srgbClr val="333333"/>
              </a:solidFill>
              <a:highlight>
                <a:srgbClr val="FFFFFF"/>
              </a:highlight>
              <a:latin typeface="Merriweather"/>
              <a:ea typeface="Merriweather"/>
              <a:cs typeface="Merriweather"/>
              <a:sym typeface="Merriweather"/>
            </a:endParaRPr>
          </a:p>
          <a:p>
            <a:pPr indent="215900" lvl="0" marL="0" rtl="0" algn="l">
              <a:spcBef>
                <a:spcPts val="0"/>
              </a:spcBef>
              <a:spcAft>
                <a:spcPts val="0"/>
              </a:spcAft>
              <a:buClr>
                <a:schemeClr val="dk1"/>
              </a:buClr>
              <a:buSzPts val="1100"/>
              <a:buFont typeface="Arial"/>
              <a:buNone/>
            </a:pPr>
            <a:r>
              <a:rPr lang="en" sz="1350">
                <a:solidFill>
                  <a:srgbClr val="333333"/>
                </a:solidFill>
                <a:highlight>
                  <a:srgbClr val="FFFFFF"/>
                </a:highlight>
                <a:latin typeface="Merriweather"/>
                <a:ea typeface="Merriweather"/>
                <a:cs typeface="Merriweather"/>
                <a:sym typeface="Merriweather"/>
              </a:rPr>
              <a:t>And why not? I admit that by reading the Scriptures of truth the Saints, in the days of Paul, could learn, beyond the power of contradiction, that Abraham, Isaac, and Jacob, had the promise of eternal life confirmed to them by an oath of the Lord, but that promise or oath was &lt;​no​&gt; assurance to them of their salvation; but they could by walking in the footsteps and continuing in the faith of their fathers, obtain, for themselves an oath for confirmation that they were meet to be partakers of the inheritance, with the Saints in light.</a:t>
            </a:r>
            <a:endParaRPr sz="1350">
              <a:solidFill>
                <a:srgbClr val="333333"/>
              </a:solidFill>
              <a:highlight>
                <a:srgbClr val="FFFFFF"/>
              </a:highlight>
              <a:latin typeface="Merriweather"/>
              <a:ea typeface="Merriweather"/>
              <a:cs typeface="Merriweather"/>
              <a:sym typeface="Merriweather"/>
            </a:endParaRPr>
          </a:p>
          <a:p>
            <a:pPr indent="215900" lvl="0" marL="0" rtl="0" algn="l">
              <a:spcBef>
                <a:spcPts val="0"/>
              </a:spcBef>
              <a:spcAft>
                <a:spcPts val="0"/>
              </a:spcAft>
              <a:buClr>
                <a:schemeClr val="dk1"/>
              </a:buClr>
              <a:buSzPts val="1100"/>
              <a:buFont typeface="Arial"/>
              <a:buNone/>
            </a:pPr>
            <a:r>
              <a:rPr lang="en" sz="1350">
                <a:solidFill>
                  <a:srgbClr val="333333"/>
                </a:solidFill>
                <a:highlight>
                  <a:srgbClr val="FFFFFF"/>
                </a:highlight>
                <a:latin typeface="Merriweather"/>
                <a:ea typeface="Merriweather"/>
                <a:cs typeface="Merriweather"/>
                <a:sym typeface="Merriweather"/>
              </a:rPr>
              <a:t>If the Saints in the days of the Apostles were priviledged to take the Ancients</a:t>
            </a:r>
            <a:r>
              <a:rPr baseline="30000" lang="en" sz="2200">
                <a:solidFill>
                  <a:srgbClr val="5C7CA5"/>
                </a:solidFill>
                <a:highlight>
                  <a:srgbClr val="FFFFFF"/>
                </a:highlight>
                <a:uFill>
                  <a:noFill/>
                </a:uFill>
                <a:hlinkClick r:id="rId27">
                  <a:extLst>
                    <a:ext uri="{A12FA001-AC4F-418D-AE19-62706E023703}">
                      <ahyp:hlinkClr val="tx"/>
                    </a:ext>
                  </a:extLst>
                </a:hlinkClick>
              </a:rPr>
              <a:t>24</a:t>
            </a:r>
            <a:r>
              <a:rPr lang="en" sz="1350">
                <a:solidFill>
                  <a:srgbClr val="333333"/>
                </a:solidFill>
                <a:highlight>
                  <a:srgbClr val="FFFFFF"/>
                </a:highlight>
                <a:latin typeface="Merriweather"/>
                <a:ea typeface="Merriweather"/>
                <a:cs typeface="Merriweather"/>
                <a:sym typeface="Merriweather"/>
              </a:rPr>
              <a:t> for examples,</a:t>
            </a:r>
            <a:r>
              <a:rPr baseline="30000" lang="en" sz="2200">
                <a:solidFill>
                  <a:srgbClr val="5C7CA5"/>
                </a:solidFill>
                <a:highlight>
                  <a:srgbClr val="FFFFFF"/>
                </a:highlight>
                <a:uFill>
                  <a:noFill/>
                </a:uFill>
                <a:hlinkClick r:id="rId28">
                  <a:extLst>
                    <a:ext uri="{A12FA001-AC4F-418D-AE19-62706E023703}">
                      <ahyp:hlinkClr val="tx"/>
                    </a:ext>
                  </a:extLst>
                </a:hlinkClick>
              </a:rPr>
              <a:t>25</a:t>
            </a:r>
            <a:r>
              <a:rPr lang="en" sz="1350">
                <a:solidFill>
                  <a:srgbClr val="333333"/>
                </a:solidFill>
                <a:highlight>
                  <a:srgbClr val="FFFFFF"/>
                </a:highlight>
                <a:latin typeface="Merriweather"/>
                <a:ea typeface="Merriweather"/>
                <a:cs typeface="Merriweather"/>
                <a:sym typeface="Merriweather"/>
              </a:rPr>
              <a:t> and lay hold of the same promises, and attain to the same exalted privilege of knowing that their names were written in the Lamb’s Book of Life</a:t>
            </a:r>
            <a:r>
              <a:rPr baseline="30000" lang="en" sz="2200">
                <a:solidFill>
                  <a:srgbClr val="5C7CA5"/>
                </a:solidFill>
                <a:highlight>
                  <a:srgbClr val="FFFFFF"/>
                </a:highlight>
                <a:uFill>
                  <a:noFill/>
                </a:uFill>
                <a:hlinkClick r:id="rId29">
                  <a:extLst>
                    <a:ext uri="{A12FA001-AC4F-418D-AE19-62706E023703}">
                      <ahyp:hlinkClr val="tx"/>
                    </a:ext>
                  </a:extLst>
                </a:hlinkClick>
              </a:rPr>
              <a:t>26</a:t>
            </a:r>
            <a:r>
              <a:rPr lang="en" sz="1350">
                <a:solidFill>
                  <a:srgbClr val="333333"/>
                </a:solidFill>
                <a:highlight>
                  <a:srgbClr val="FFFFFF"/>
                </a:highlight>
                <a:latin typeface="Merriweather"/>
                <a:ea typeface="Merriweather"/>
                <a:cs typeface="Merriweather"/>
                <a:sym typeface="Merriweather"/>
              </a:rPr>
              <a:t> and that they were sealed there as a perpetual memorial before the face of the Most High, will not the same faithfulness, the same purity of heart and the same Faith, bring the same assurance of eternal life, and that in the same manner, to the children of men now in this age of the world? I have no doubt but that the holy Prophets and Apostles and [p. 4] Saints in ancient days, were saved in the Kingdom of God; neither do I doubt but that they held converse and communion with Him</a:t>
            </a:r>
            <a:r>
              <a:rPr baseline="30000" lang="en" sz="2200">
                <a:solidFill>
                  <a:srgbClr val="5C7CA5"/>
                </a:solidFill>
                <a:highlight>
                  <a:srgbClr val="FFFFFF"/>
                </a:highlight>
                <a:uFill>
                  <a:noFill/>
                </a:uFill>
                <a:hlinkClick r:id="rId30">
                  <a:extLst>
                    <a:ext uri="{A12FA001-AC4F-418D-AE19-62706E023703}">
                      <ahyp:hlinkClr val="tx"/>
                    </a:ext>
                  </a:extLst>
                </a:hlinkClick>
              </a:rPr>
              <a:t>27</a:t>
            </a:r>
            <a:r>
              <a:rPr lang="en" sz="1350">
                <a:solidFill>
                  <a:srgbClr val="333333"/>
                </a:solidFill>
                <a:highlight>
                  <a:srgbClr val="FFFFFF"/>
                </a:highlight>
                <a:latin typeface="Merriweather"/>
                <a:ea typeface="Merriweather"/>
                <a:cs typeface="Merriweather"/>
                <a:sym typeface="Merriweather"/>
              </a:rPr>
              <a:t> while they were in the flesh, as Paul said to his Corinthian brethren that the Lord Jesus showed Himself to above five hundred Saints at one time after His resurrection.</a:t>
            </a:r>
            <a:r>
              <a:rPr baseline="30000" lang="en" sz="2200">
                <a:solidFill>
                  <a:srgbClr val="5C7CA5"/>
                </a:solidFill>
                <a:highlight>
                  <a:srgbClr val="FFFFFF"/>
                </a:highlight>
                <a:uFill>
                  <a:noFill/>
                </a:uFill>
                <a:hlinkClick r:id="rId31">
                  <a:extLst>
                    <a:ext uri="{A12FA001-AC4F-418D-AE19-62706E023703}">
                      <ahyp:hlinkClr val="tx"/>
                    </a:ext>
                  </a:extLst>
                </a:hlinkClick>
              </a:rPr>
              <a:t>28</a:t>
            </a:r>
            <a:r>
              <a:rPr lang="en" sz="1350">
                <a:solidFill>
                  <a:srgbClr val="333333"/>
                </a:solidFill>
                <a:highlight>
                  <a:srgbClr val="FFFFFF"/>
                </a:highlight>
                <a:latin typeface="Merriweather"/>
                <a:ea typeface="Merriweather"/>
                <a:cs typeface="Merriweather"/>
                <a:sym typeface="Merriweather"/>
              </a:rPr>
              <a:t> Job said that he knew that his Redeemer lived and that he should see Him in the flesh in the latter days.</a:t>
            </a:r>
            <a:r>
              <a:rPr baseline="30000" lang="en" sz="2200">
                <a:solidFill>
                  <a:srgbClr val="5C7CA5"/>
                </a:solidFill>
                <a:highlight>
                  <a:srgbClr val="FFFFFF"/>
                </a:highlight>
                <a:uFill>
                  <a:noFill/>
                </a:uFill>
                <a:hlinkClick r:id="rId32">
                  <a:extLst>
                    <a:ext uri="{A12FA001-AC4F-418D-AE19-62706E023703}">
                      <ahyp:hlinkClr val="tx"/>
                    </a:ext>
                  </a:extLst>
                </a:hlinkClick>
              </a:rPr>
              <a:t>29</a:t>
            </a:r>
            <a:r>
              <a:rPr lang="en" sz="1350">
                <a:solidFill>
                  <a:srgbClr val="333333"/>
                </a:solidFill>
                <a:highlight>
                  <a:srgbClr val="FFFFFF"/>
                </a:highlight>
                <a:latin typeface="Merriweather"/>
                <a:ea typeface="Merriweather"/>
                <a:cs typeface="Merriweather"/>
                <a:sym typeface="Merriweather"/>
              </a:rPr>
              <a:t> I may believe that Enoch walked with God and by faith was translated.</a:t>
            </a:r>
            <a:r>
              <a:rPr baseline="30000" lang="en" sz="2200">
                <a:solidFill>
                  <a:srgbClr val="5C7CA5"/>
                </a:solidFill>
                <a:highlight>
                  <a:srgbClr val="FFFFFF"/>
                </a:highlight>
                <a:uFill>
                  <a:noFill/>
                </a:uFill>
                <a:hlinkClick r:id="rId33">
                  <a:extLst>
                    <a:ext uri="{A12FA001-AC4F-418D-AE19-62706E023703}">
                      <ahyp:hlinkClr val="tx"/>
                    </a:ext>
                  </a:extLst>
                </a:hlinkClick>
              </a:rPr>
              <a:t>30</a:t>
            </a:r>
            <a:r>
              <a:rPr lang="en" sz="1350">
                <a:solidFill>
                  <a:srgbClr val="333333"/>
                </a:solidFill>
                <a:highlight>
                  <a:srgbClr val="FFFFFF"/>
                </a:highlight>
                <a:latin typeface="Merriweather"/>
                <a:ea typeface="Merriweather"/>
                <a:cs typeface="Merriweather"/>
                <a:sym typeface="Merriweather"/>
              </a:rPr>
              <a:t> I may believe that Noah was a perfect man in his generation and also walked with God.</a:t>
            </a:r>
            <a:r>
              <a:rPr baseline="30000" lang="en" sz="2200">
                <a:solidFill>
                  <a:srgbClr val="5C7CA5"/>
                </a:solidFill>
                <a:highlight>
                  <a:srgbClr val="FFFFFF"/>
                </a:highlight>
                <a:uFill>
                  <a:noFill/>
                </a:uFill>
                <a:hlinkClick r:id="rId34">
                  <a:extLst>
                    <a:ext uri="{A12FA001-AC4F-418D-AE19-62706E023703}">
                      <ahyp:hlinkClr val="tx"/>
                    </a:ext>
                  </a:extLst>
                </a:hlinkClick>
              </a:rPr>
              <a:t>31</a:t>
            </a:r>
            <a:r>
              <a:rPr lang="en" sz="1350">
                <a:solidFill>
                  <a:srgbClr val="333333"/>
                </a:solidFill>
                <a:highlight>
                  <a:srgbClr val="FFFFFF"/>
                </a:highlight>
                <a:latin typeface="Merriweather"/>
                <a:ea typeface="Merriweather"/>
                <a:cs typeface="Merriweather"/>
                <a:sym typeface="Merriweather"/>
              </a:rPr>
              <a:t> I may believe that Abraham communed with God and conversed with angels.</a:t>
            </a:r>
            <a:r>
              <a:rPr baseline="30000" lang="en" sz="2200">
                <a:solidFill>
                  <a:srgbClr val="5C7CA5"/>
                </a:solidFill>
                <a:highlight>
                  <a:srgbClr val="FFFFFF"/>
                </a:highlight>
                <a:uFill>
                  <a:noFill/>
                </a:uFill>
                <a:hlinkClick r:id="rId35">
                  <a:extLst>
                    <a:ext uri="{A12FA001-AC4F-418D-AE19-62706E023703}">
                      <ahyp:hlinkClr val="tx"/>
                    </a:ext>
                  </a:extLst>
                </a:hlinkClick>
              </a:rPr>
              <a:t>32</a:t>
            </a:r>
            <a:r>
              <a:rPr lang="en" sz="1350">
                <a:solidFill>
                  <a:srgbClr val="333333"/>
                </a:solidFill>
                <a:highlight>
                  <a:srgbClr val="FFFFFF"/>
                </a:highlight>
                <a:latin typeface="Merriweather"/>
                <a:ea typeface="Merriweather"/>
                <a:cs typeface="Merriweather"/>
                <a:sym typeface="Merriweather"/>
              </a:rPr>
              <a:t> I may believe that Isaac obtained a renewal of the covenant made to Abraham by the direct voice of the Lord.</a:t>
            </a:r>
            <a:r>
              <a:rPr baseline="30000" lang="en" sz="2200">
                <a:solidFill>
                  <a:srgbClr val="5C7CA5"/>
                </a:solidFill>
                <a:highlight>
                  <a:srgbClr val="FFFFFF"/>
                </a:highlight>
                <a:uFill>
                  <a:noFill/>
                </a:uFill>
                <a:hlinkClick r:id="rId36">
                  <a:extLst>
                    <a:ext uri="{A12FA001-AC4F-418D-AE19-62706E023703}">
                      <ahyp:hlinkClr val="tx"/>
                    </a:ext>
                  </a:extLst>
                </a:hlinkClick>
              </a:rPr>
              <a:t>33</a:t>
            </a:r>
            <a:r>
              <a:rPr lang="en" sz="1350">
                <a:solidFill>
                  <a:srgbClr val="333333"/>
                </a:solidFill>
                <a:highlight>
                  <a:srgbClr val="FFFFFF"/>
                </a:highlight>
                <a:latin typeface="Merriweather"/>
                <a:ea typeface="Merriweather"/>
                <a:cs typeface="Merriweather"/>
                <a:sym typeface="Merriweather"/>
              </a:rPr>
              <a:t> I may believe that Jacob conversed with holy angels, and heard the voice</a:t>
            </a:r>
            <a:r>
              <a:rPr baseline="30000" lang="en" sz="2200">
                <a:solidFill>
                  <a:srgbClr val="5C7CA5"/>
                </a:solidFill>
                <a:highlight>
                  <a:srgbClr val="FFFFFF"/>
                </a:highlight>
                <a:uFill>
                  <a:noFill/>
                </a:uFill>
                <a:hlinkClick r:id="rId37">
                  <a:extLst>
                    <a:ext uri="{A12FA001-AC4F-418D-AE19-62706E023703}">
                      <ahyp:hlinkClr val="tx"/>
                    </a:ext>
                  </a:extLst>
                </a:hlinkClick>
              </a:rPr>
              <a:t>34</a:t>
            </a:r>
            <a:r>
              <a:rPr lang="en" sz="1350">
                <a:solidFill>
                  <a:srgbClr val="333333"/>
                </a:solidFill>
                <a:highlight>
                  <a:srgbClr val="FFFFFF"/>
                </a:highlight>
                <a:latin typeface="Merriweather"/>
                <a:ea typeface="Merriweather"/>
                <a:cs typeface="Merriweather"/>
                <a:sym typeface="Merriweather"/>
              </a:rPr>
              <a:t> of his Maker, that he wrestled with the angel until he prevailed and obtained the blessing.</a:t>
            </a:r>
            <a:r>
              <a:rPr baseline="30000" lang="en" sz="2200">
                <a:solidFill>
                  <a:srgbClr val="5C7CA5"/>
                </a:solidFill>
                <a:highlight>
                  <a:srgbClr val="FFFFFF"/>
                </a:highlight>
                <a:uFill>
                  <a:noFill/>
                </a:uFill>
                <a:hlinkClick r:id="rId38">
                  <a:extLst>
                    <a:ext uri="{A12FA001-AC4F-418D-AE19-62706E023703}">
                      <ahyp:hlinkClr val="tx"/>
                    </a:ext>
                  </a:extLst>
                </a:hlinkClick>
              </a:rPr>
              <a:t>35</a:t>
            </a:r>
            <a:r>
              <a:rPr lang="en" sz="1350">
                <a:solidFill>
                  <a:srgbClr val="333333"/>
                </a:solidFill>
                <a:highlight>
                  <a:srgbClr val="FFFFFF"/>
                </a:highlight>
                <a:latin typeface="Merriweather"/>
                <a:ea typeface="Merriweather"/>
                <a:cs typeface="Merriweather"/>
                <a:sym typeface="Merriweather"/>
              </a:rPr>
              <a:t> I may believe that Elijah was taken to Heaven in a chariot of fire with fiery horses.</a:t>
            </a:r>
            <a:r>
              <a:rPr baseline="30000" lang="en" sz="2200">
                <a:solidFill>
                  <a:srgbClr val="5C7CA5"/>
                </a:solidFill>
                <a:highlight>
                  <a:srgbClr val="FFFFFF"/>
                </a:highlight>
                <a:uFill>
                  <a:noFill/>
                </a:uFill>
                <a:hlinkClick r:id="rId39">
                  <a:extLst>
                    <a:ext uri="{A12FA001-AC4F-418D-AE19-62706E023703}">
                      <ahyp:hlinkClr val="tx"/>
                    </a:ext>
                  </a:extLst>
                </a:hlinkClick>
              </a:rPr>
              <a:t>36</a:t>
            </a:r>
            <a:r>
              <a:rPr lang="en" sz="1350">
                <a:solidFill>
                  <a:srgbClr val="333333"/>
                </a:solidFill>
                <a:highlight>
                  <a:srgbClr val="FFFFFF"/>
                </a:highlight>
                <a:latin typeface="Merriweather"/>
                <a:ea typeface="Merriweather"/>
                <a:cs typeface="Merriweather"/>
                <a:sym typeface="Merriweather"/>
              </a:rPr>
              <a:t> I may believe that the saints saw the Lord and conversed with Him face to face after His resurrection.</a:t>
            </a:r>
            <a:r>
              <a:rPr baseline="30000" lang="en" sz="2200">
                <a:solidFill>
                  <a:srgbClr val="5C7CA5"/>
                </a:solidFill>
                <a:highlight>
                  <a:srgbClr val="FFFFFF"/>
                </a:highlight>
                <a:uFill>
                  <a:noFill/>
                </a:uFill>
                <a:hlinkClick r:id="rId40">
                  <a:extLst>
                    <a:ext uri="{A12FA001-AC4F-418D-AE19-62706E023703}">
                      <ahyp:hlinkClr val="tx"/>
                    </a:ext>
                  </a:extLst>
                </a:hlinkClick>
              </a:rPr>
              <a:t>37</a:t>
            </a:r>
            <a:r>
              <a:rPr lang="en" sz="1350">
                <a:solidFill>
                  <a:srgbClr val="333333"/>
                </a:solidFill>
                <a:highlight>
                  <a:srgbClr val="FFFFFF"/>
                </a:highlight>
                <a:latin typeface="Merriweather"/>
                <a:ea typeface="Merriweather"/>
                <a:cs typeface="Merriweather"/>
                <a:sym typeface="Merriweather"/>
              </a:rPr>
              <a:t> I may believe that the Hebrew Church came to Mount Zion, and unto the city of the Living God the Heavenly Jerusalem, and to an innumerable company of angels. I may believe that they looked into eternity, and saw the Judge of all, and Jesus the Mediator of the New Covenant.</a:t>
            </a:r>
            <a:r>
              <a:rPr baseline="30000" lang="en" sz="2200">
                <a:solidFill>
                  <a:srgbClr val="5C7CA5"/>
                </a:solidFill>
                <a:highlight>
                  <a:srgbClr val="FFFFFF"/>
                </a:highlight>
                <a:uFill>
                  <a:noFill/>
                </a:uFill>
                <a:hlinkClick r:id="rId41">
                  <a:extLst>
                    <a:ext uri="{A12FA001-AC4F-418D-AE19-62706E023703}">
                      <ahyp:hlinkClr val="tx"/>
                    </a:ext>
                  </a:extLst>
                </a:hlinkClick>
              </a:rPr>
              <a:t>38</a:t>
            </a:r>
            <a:r>
              <a:rPr lang="en" sz="1350">
                <a:solidFill>
                  <a:srgbClr val="333333"/>
                </a:solidFill>
                <a:highlight>
                  <a:srgbClr val="FFFFFF"/>
                </a:highlight>
                <a:latin typeface="Merriweather"/>
                <a:ea typeface="Merriweather"/>
                <a:cs typeface="Merriweather"/>
                <a:sym typeface="Merriweather"/>
              </a:rPr>
              <a:t> But will all this purchase an assurance for me, and</a:t>
            </a:r>
            <a:r>
              <a:rPr baseline="30000" lang="en" sz="2200">
                <a:solidFill>
                  <a:srgbClr val="5C7CA5"/>
                </a:solidFill>
                <a:highlight>
                  <a:srgbClr val="FFFFFF"/>
                </a:highlight>
                <a:uFill>
                  <a:noFill/>
                </a:uFill>
                <a:hlinkClick r:id="rId42">
                  <a:extLst>
                    <a:ext uri="{A12FA001-AC4F-418D-AE19-62706E023703}">
                      <ahyp:hlinkClr val="tx"/>
                    </a:ext>
                  </a:extLst>
                </a:hlinkClick>
              </a:rPr>
              <a:t>39</a:t>
            </a:r>
            <a:r>
              <a:rPr lang="en" sz="1350">
                <a:solidFill>
                  <a:srgbClr val="333333"/>
                </a:solidFill>
                <a:highlight>
                  <a:srgbClr val="FFFFFF"/>
                </a:highlight>
                <a:latin typeface="Merriweather"/>
                <a:ea typeface="Merriweather"/>
                <a:cs typeface="Merriweather"/>
                <a:sym typeface="Merriweather"/>
              </a:rPr>
              <a:t> waft me to the regions of eternal day and seat me down in the presence of the King of Kings</a:t>
            </a:r>
            <a:r>
              <a:rPr baseline="30000" lang="en" sz="2200">
                <a:solidFill>
                  <a:srgbClr val="5C7CA5"/>
                </a:solidFill>
                <a:highlight>
                  <a:srgbClr val="FFFFFF"/>
                </a:highlight>
                <a:uFill>
                  <a:noFill/>
                </a:uFill>
                <a:hlinkClick r:id="rId43">
                  <a:extLst>
                    <a:ext uri="{A12FA001-AC4F-418D-AE19-62706E023703}">
                      <ahyp:hlinkClr val="tx"/>
                    </a:ext>
                  </a:extLst>
                </a:hlinkClick>
              </a:rPr>
              <a:t>40</a:t>
            </a:r>
            <a:r>
              <a:rPr lang="en" sz="1350">
                <a:solidFill>
                  <a:srgbClr val="333333"/>
                </a:solidFill>
                <a:highlight>
                  <a:srgbClr val="FFFFFF"/>
                </a:highlight>
                <a:latin typeface="Merriweather"/>
                <a:ea typeface="Merriweather"/>
                <a:cs typeface="Merriweather"/>
                <a:sym typeface="Merriweather"/>
              </a:rPr>
              <a:t> with my garments spotless pure and white?</a:t>
            </a:r>
            <a:endParaRPr sz="1350">
              <a:solidFill>
                <a:srgbClr val="333333"/>
              </a:solidFill>
              <a:highlight>
                <a:srgbClr val="FFFFFF"/>
              </a:highlight>
              <a:latin typeface="Merriweather"/>
              <a:ea typeface="Merriweather"/>
              <a:cs typeface="Merriweather"/>
              <a:sym typeface="Merriweather"/>
            </a:endParaRPr>
          </a:p>
          <a:p>
            <a:pPr indent="215900" lvl="0" marL="0" rtl="0" algn="l">
              <a:spcBef>
                <a:spcPts val="0"/>
              </a:spcBef>
              <a:spcAft>
                <a:spcPts val="0"/>
              </a:spcAft>
              <a:buClr>
                <a:schemeClr val="dk1"/>
              </a:buClr>
              <a:buSzPts val="1100"/>
              <a:buFont typeface="Arial"/>
              <a:buNone/>
            </a:pPr>
            <a:r>
              <a:rPr lang="en" sz="1350">
                <a:solidFill>
                  <a:srgbClr val="333333"/>
                </a:solidFill>
                <a:highlight>
                  <a:srgbClr val="FFFFFF"/>
                </a:highlight>
                <a:latin typeface="Merriweather"/>
                <a:ea typeface="Merriweather"/>
                <a:cs typeface="Merriweather"/>
                <a:sym typeface="Merriweather"/>
              </a:rPr>
              <a:t>Or must I not rather obtain for myself by my own faith and diligence in keeping the commandments of the Lord, an assurance of salvation for myself? And have I not an equal privilege with the ancient Saints? And will not the Lord hear my prayers and listen to my cries as soon as he ever did to theirs, if I come to him in the manner they did? Or, is he a respecter of persons?</a:t>
            </a:r>
            <a:r>
              <a:rPr baseline="30000" lang="en" sz="2200">
                <a:solidFill>
                  <a:srgbClr val="5C7CA5"/>
                </a:solidFill>
                <a:highlight>
                  <a:srgbClr val="FFFFFF"/>
                </a:highlight>
                <a:uFill>
                  <a:noFill/>
                </a:uFill>
                <a:hlinkClick r:id="rId44">
                  <a:extLst>
                    <a:ext uri="{A12FA001-AC4F-418D-AE19-62706E023703}">
                      <ahyp:hlinkClr val="tx"/>
                    </a:ext>
                  </a:extLst>
                </a:hlinkClick>
              </a:rPr>
              <a:t>41</a:t>
            </a:r>
            <a:endParaRPr baseline="30000" sz="2200">
              <a:solidFill>
                <a:srgbClr val="5C7CA5"/>
              </a:solidFill>
              <a:highlight>
                <a:srgbClr val="FFFFFF"/>
              </a:highlight>
            </a:endParaRPr>
          </a:p>
          <a:p>
            <a:pPr indent="215900" lvl="0" marL="0" rtl="0" algn="l">
              <a:spcBef>
                <a:spcPts val="0"/>
              </a:spcBef>
              <a:spcAft>
                <a:spcPts val="0"/>
              </a:spcAft>
              <a:buClr>
                <a:schemeClr val="dk1"/>
              </a:buClr>
              <a:buSzPts val="1100"/>
              <a:buFont typeface="Arial"/>
              <a:buNone/>
            </a:pPr>
            <a:r>
              <a:rPr lang="en" sz="1350">
                <a:solidFill>
                  <a:srgbClr val="333333"/>
                </a:solidFill>
                <a:highlight>
                  <a:srgbClr val="FFFFFF"/>
                </a:highlight>
                <a:latin typeface="Merriweather"/>
                <a:ea typeface="Merriweather"/>
                <a:cs typeface="Merriweather"/>
                <a:sym typeface="Merriweather"/>
              </a:rPr>
              <a:t>So I must close this subject for want of time, and I may with propriety say at the beginning</a:t>
            </a:r>
            <a:endParaRPr sz="1350">
              <a:solidFill>
                <a:srgbClr val="333333"/>
              </a:solidFill>
              <a:highlight>
                <a:srgbClr val="FFFFFF"/>
              </a:highlight>
              <a:latin typeface="Merriweather"/>
              <a:ea typeface="Merriweather"/>
              <a:cs typeface="Merriweather"/>
              <a:sym typeface="Merriweather"/>
            </a:endParaRPr>
          </a:p>
          <a:p>
            <a:pPr indent="215900" lvl="0" marL="0" rtl="0" algn="l">
              <a:spcBef>
                <a:spcPts val="0"/>
              </a:spcBef>
              <a:spcAft>
                <a:spcPts val="0"/>
              </a:spcAft>
              <a:buClr>
                <a:schemeClr val="dk1"/>
              </a:buClr>
              <a:buSzPts val="1100"/>
              <a:buFont typeface="Arial"/>
              <a:buNone/>
            </a:pPr>
            <a:r>
              <a:rPr lang="en" sz="1350">
                <a:solidFill>
                  <a:srgbClr val="333333"/>
                </a:solidFill>
                <a:highlight>
                  <a:srgbClr val="FFFFFF"/>
                </a:highlight>
                <a:latin typeface="Merriweather"/>
                <a:ea typeface="Merriweather"/>
                <a:cs typeface="Merriweather"/>
                <a:sym typeface="Merriweather"/>
              </a:rPr>
              <a:t>We would be glad</a:t>
            </a:r>
            <a:r>
              <a:rPr baseline="30000" lang="en" sz="2200">
                <a:solidFill>
                  <a:srgbClr val="5C7CA5"/>
                </a:solidFill>
                <a:highlight>
                  <a:srgbClr val="FFFFFF"/>
                </a:highlight>
                <a:uFill>
                  <a:noFill/>
                </a:uFill>
                <a:hlinkClick r:id="rId45">
                  <a:extLst>
                    <a:ext uri="{A12FA001-AC4F-418D-AE19-62706E023703}">
                      <ahyp:hlinkClr val="tx"/>
                    </a:ext>
                  </a:extLst>
                </a:hlinkClick>
              </a:rPr>
              <a:t>42</a:t>
            </a:r>
            <a:r>
              <a:rPr lang="en" sz="1350">
                <a:solidFill>
                  <a:srgbClr val="333333"/>
                </a:solidFill>
                <a:highlight>
                  <a:srgbClr val="FFFFFF"/>
                </a:highlight>
                <a:latin typeface="Merriweather"/>
                <a:ea typeface="Merriweather"/>
                <a:cs typeface="Merriweather"/>
                <a:sym typeface="Merriweather"/>
              </a:rPr>
              <a:t> to see you in </a:t>
            </a:r>
            <a:r>
              <a:rPr lang="en" sz="1350">
                <a:solidFill>
                  <a:srgbClr val="5C7CA5"/>
                </a:solidFill>
                <a:highlight>
                  <a:srgbClr val="FFFFFF"/>
                </a:highlight>
                <a:uFill>
                  <a:noFill/>
                </a:uFill>
                <a:latin typeface="Merriweather"/>
                <a:ea typeface="Merriweather"/>
                <a:cs typeface="Merriweather"/>
                <a:sym typeface="Merriweather"/>
                <a:hlinkClick r:id="rId46">
                  <a:extLst>
                    <a:ext uri="{A12FA001-AC4F-418D-AE19-62706E023703}">
                      <ahyp:hlinkClr val="tx"/>
                    </a:ext>
                  </a:extLst>
                </a:hlinkClick>
              </a:rPr>
              <a:t>Kirtland</a:t>
            </a:r>
            <a:r>
              <a:rPr lang="en" sz="1350">
                <a:solidFill>
                  <a:srgbClr val="333333"/>
                </a:solidFill>
                <a:highlight>
                  <a:srgbClr val="FFFFFF"/>
                </a:highlight>
                <a:latin typeface="Merriweather"/>
                <a:ea typeface="Merriweather"/>
                <a:cs typeface="Merriweather"/>
                <a:sym typeface="Merriweather"/>
              </a:rPr>
              <a:t>, we would be glad to see you embrace</a:t>
            </a:r>
            <a:r>
              <a:rPr baseline="30000" lang="en" sz="2200">
                <a:solidFill>
                  <a:srgbClr val="5C7CA5"/>
                </a:solidFill>
                <a:highlight>
                  <a:srgbClr val="FFFFFF"/>
                </a:highlight>
                <a:uFill>
                  <a:noFill/>
                </a:uFill>
                <a:hlinkClick r:id="rId47">
                  <a:extLst>
                    <a:ext uri="{A12FA001-AC4F-418D-AE19-62706E023703}">
                      <ahyp:hlinkClr val="tx"/>
                    </a:ext>
                  </a:extLst>
                </a:hlinkClick>
              </a:rPr>
              <a:t>43</a:t>
            </a:r>
            <a:r>
              <a:rPr lang="en" sz="1350">
                <a:solidFill>
                  <a:srgbClr val="333333"/>
                </a:solidFill>
                <a:highlight>
                  <a:srgbClr val="FFFFFF"/>
                </a:highlight>
                <a:latin typeface="Merriweather"/>
                <a:ea typeface="Merriweather"/>
                <a:cs typeface="Merriweather"/>
                <a:sym typeface="Merriweather"/>
              </a:rPr>
              <a:t> the New Covenant and be one with us, we sometimes think you are now one with us in heart.</a:t>
            </a:r>
            <a:r>
              <a:rPr baseline="30000" lang="en" sz="2200">
                <a:solidFill>
                  <a:srgbClr val="5C7CA5"/>
                </a:solidFill>
                <a:highlight>
                  <a:srgbClr val="FFFFFF"/>
                </a:highlight>
                <a:uFill>
                  <a:noFill/>
                </a:uFill>
                <a:hlinkClick r:id="rId48">
                  <a:extLst>
                    <a:ext uri="{A12FA001-AC4F-418D-AE19-62706E023703}">
                      <ahyp:hlinkClr val="tx"/>
                    </a:ext>
                  </a:extLst>
                </a:hlinkClick>
              </a:rPr>
              <a:t>44</a:t>
            </a:r>
            <a:endParaRPr baseline="30000" sz="2200">
              <a:solidFill>
                <a:srgbClr val="5C7CA5"/>
              </a:solidFill>
              <a:highlight>
                <a:srgbClr val="FFFFFF"/>
              </a:highlight>
            </a:endParaRPr>
          </a:p>
          <a:p>
            <a:pPr indent="215900" lvl="0" marL="0" rtl="0" algn="ctr">
              <a:spcBef>
                <a:spcPts val="0"/>
              </a:spcBef>
              <a:spcAft>
                <a:spcPts val="0"/>
              </a:spcAft>
              <a:buClr>
                <a:schemeClr val="dk1"/>
              </a:buClr>
              <a:buSzPts val="1100"/>
              <a:buFont typeface="Arial"/>
              <a:buNone/>
            </a:pPr>
            <a:r>
              <a:rPr lang="en" sz="1350">
                <a:solidFill>
                  <a:schemeClr val="dk1"/>
                </a:solidFill>
                <a:highlight>
                  <a:srgbClr val="FFFFFF"/>
                </a:highlight>
                <a:latin typeface="Merriweather"/>
                <a:ea typeface="Merriweather"/>
                <a:cs typeface="Merriweather"/>
                <a:sym typeface="Merriweather"/>
              </a:rPr>
              <a:t>I remain yours affectionately</a:t>
            </a:r>
            <a:endParaRPr sz="1350">
              <a:solidFill>
                <a:schemeClr val="dk1"/>
              </a:solidFill>
              <a:highlight>
                <a:srgbClr val="FFFFFF"/>
              </a:highlight>
              <a:latin typeface="Merriweather"/>
              <a:ea typeface="Merriweather"/>
              <a:cs typeface="Merriweather"/>
              <a:sym typeface="Merriweather"/>
            </a:endParaRPr>
          </a:p>
          <a:p>
            <a:pPr indent="215900" lvl="0" marL="0" rtl="0" algn="r">
              <a:spcBef>
                <a:spcPts val="0"/>
              </a:spcBef>
              <a:spcAft>
                <a:spcPts val="0"/>
              </a:spcAft>
              <a:buClr>
                <a:schemeClr val="dk1"/>
              </a:buClr>
              <a:buSzPts val="1100"/>
              <a:buFont typeface="Arial"/>
              <a:buNone/>
            </a:pPr>
            <a:r>
              <a:rPr lang="en" sz="1350">
                <a:solidFill>
                  <a:schemeClr val="dk1"/>
                </a:solidFill>
                <a:highlight>
                  <a:srgbClr val="FFFFFF"/>
                </a:highlight>
                <a:latin typeface="Merriweather"/>
                <a:ea typeface="Merriweather"/>
                <a:cs typeface="Merriweather"/>
                <a:sym typeface="Merriweather"/>
              </a:rPr>
              <a:t>Joseph Smith Jun</a:t>
            </a:r>
            <a:endParaRPr sz="1350">
              <a:solidFill>
                <a:schemeClr val="dk1"/>
              </a:solidFill>
              <a:highlight>
                <a:srgbClr val="FFFFFF"/>
              </a:highlight>
              <a:latin typeface="Merriweather"/>
              <a:ea typeface="Merriweather"/>
              <a:cs typeface="Merriweather"/>
              <a:sym typeface="Merriweather"/>
            </a:endParaRPr>
          </a:p>
          <a:p>
            <a:pPr indent="0" lvl="0" marL="0" rtl="0" algn="l">
              <a:spcBef>
                <a:spcPts val="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pic>
        <p:nvPicPr>
          <p:cNvPr id="73" name="Google Shape;73;p16"/>
          <p:cNvPicPr preferRelativeResize="0"/>
          <p:nvPr/>
        </p:nvPicPr>
        <p:blipFill>
          <a:blip r:embed="rId3">
            <a:alphaModFix/>
          </a:blip>
          <a:stretch>
            <a:fillRect/>
          </a:stretch>
        </p:blipFill>
        <p:spPr>
          <a:xfrm>
            <a:off x="2354675" y="440725"/>
            <a:ext cx="4247450" cy="42620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nvSpPr>
        <p:spPr>
          <a:xfrm>
            <a:off x="687375" y="3650225"/>
            <a:ext cx="355200" cy="18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79" name="Google Shape;79;p17"/>
          <p:cNvPicPr preferRelativeResize="0"/>
          <p:nvPr/>
        </p:nvPicPr>
        <p:blipFill>
          <a:blip r:embed="rId3">
            <a:alphaModFix/>
          </a:blip>
          <a:stretch>
            <a:fillRect/>
          </a:stretch>
        </p:blipFill>
        <p:spPr>
          <a:xfrm>
            <a:off x="2561525" y="388515"/>
            <a:ext cx="4020950" cy="4034772"/>
          </a:xfrm>
          <a:prstGeom prst="rect">
            <a:avLst/>
          </a:prstGeom>
          <a:noFill/>
          <a:ln>
            <a:noFill/>
          </a:ln>
        </p:spPr>
      </p:pic>
      <p:sp>
        <p:nvSpPr>
          <p:cNvPr id="80" name="Google Shape;80;p17"/>
          <p:cNvSpPr txBox="1"/>
          <p:nvPr/>
        </p:nvSpPr>
        <p:spPr>
          <a:xfrm>
            <a:off x="2738375" y="1767625"/>
            <a:ext cx="1045200" cy="48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u="sng">
                <a:solidFill>
                  <a:srgbClr val="CC0000"/>
                </a:solidFill>
              </a:rPr>
              <a:t>Celestial</a:t>
            </a:r>
            <a:endParaRPr/>
          </a:p>
        </p:txBody>
      </p:sp>
      <p:sp>
        <p:nvSpPr>
          <p:cNvPr id="81" name="Google Shape;81;p17"/>
          <p:cNvSpPr txBox="1"/>
          <p:nvPr/>
        </p:nvSpPr>
        <p:spPr>
          <a:xfrm>
            <a:off x="2647750" y="3077525"/>
            <a:ext cx="15162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300" u="sng">
                <a:solidFill>
                  <a:srgbClr val="CC0000"/>
                </a:solidFill>
              </a:rPr>
              <a:t>Terrestrial</a:t>
            </a:r>
            <a:endParaRPr/>
          </a:p>
        </p:txBody>
      </p:sp>
      <p:sp>
        <p:nvSpPr>
          <p:cNvPr id="82" name="Google Shape;82;p17"/>
          <p:cNvSpPr txBox="1"/>
          <p:nvPr/>
        </p:nvSpPr>
        <p:spPr>
          <a:xfrm>
            <a:off x="4824750" y="3929825"/>
            <a:ext cx="1321200" cy="41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u="sng">
                <a:solidFill>
                  <a:srgbClr val="CC0000"/>
                </a:solidFill>
              </a:rPr>
              <a:t>Telestial</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Atonement: Redemption from the Fall</a:t>
            </a:r>
            <a:endParaRPr/>
          </a:p>
        </p:txBody>
      </p:sp>
      <p:sp>
        <p:nvSpPr>
          <p:cNvPr id="88" name="Google Shape;88;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000000"/>
                </a:solidFill>
                <a:highlight>
                  <a:srgbClr val="FFFFFF"/>
                </a:highlight>
              </a:rPr>
              <a:t>Mosiah 3:19 For the </a:t>
            </a:r>
            <a:r>
              <a:rPr lang="en" sz="1100">
                <a:solidFill>
                  <a:srgbClr val="000000"/>
                </a:solidFill>
                <a:highlight>
                  <a:srgbClr val="FFFFFF"/>
                </a:highlight>
                <a:uFill>
                  <a:noFill/>
                </a:uFill>
                <a:hlinkClick r:id="rId3">
                  <a:extLst>
                    <a:ext uri="{A12FA001-AC4F-418D-AE19-62706E023703}">
                      <ahyp:hlinkClr val="tx"/>
                    </a:ext>
                  </a:extLst>
                </a:hlinkClick>
              </a:rPr>
              <a:t>natural</a:t>
            </a:r>
            <a:r>
              <a:rPr lang="en" sz="1100">
                <a:solidFill>
                  <a:srgbClr val="000000"/>
                </a:solidFill>
                <a:highlight>
                  <a:srgbClr val="FFFFFF"/>
                </a:highlight>
              </a:rPr>
              <a:t> </a:t>
            </a:r>
            <a:r>
              <a:rPr lang="en" sz="1100">
                <a:solidFill>
                  <a:srgbClr val="000000"/>
                </a:solidFill>
                <a:highlight>
                  <a:srgbClr val="FFFFFF"/>
                </a:highlight>
                <a:uFill>
                  <a:noFill/>
                </a:uFill>
                <a:hlinkClick r:id="rId4">
                  <a:extLst>
                    <a:ext uri="{A12FA001-AC4F-418D-AE19-62706E023703}">
                      <ahyp:hlinkClr val="tx"/>
                    </a:ext>
                  </a:extLst>
                </a:hlinkClick>
              </a:rPr>
              <a:t>man</a:t>
            </a:r>
            <a:r>
              <a:rPr lang="en" sz="1100">
                <a:solidFill>
                  <a:srgbClr val="000000"/>
                </a:solidFill>
                <a:highlight>
                  <a:srgbClr val="FFFFFF"/>
                </a:highlight>
              </a:rPr>
              <a:t> is an </a:t>
            </a:r>
            <a:r>
              <a:rPr lang="en" sz="1100">
                <a:solidFill>
                  <a:srgbClr val="000000"/>
                </a:solidFill>
                <a:highlight>
                  <a:srgbClr val="FFFFFF"/>
                </a:highlight>
                <a:uFill>
                  <a:noFill/>
                </a:uFill>
                <a:hlinkClick r:id="rId5">
                  <a:extLst>
                    <a:ext uri="{A12FA001-AC4F-418D-AE19-62706E023703}">
                      <ahyp:hlinkClr val="tx"/>
                    </a:ext>
                  </a:extLst>
                </a:hlinkClick>
              </a:rPr>
              <a:t>enemy</a:t>
            </a:r>
            <a:r>
              <a:rPr lang="en" sz="1100">
                <a:solidFill>
                  <a:srgbClr val="000000"/>
                </a:solidFill>
                <a:highlight>
                  <a:srgbClr val="FFFFFF"/>
                </a:highlight>
              </a:rPr>
              <a:t> to God, and has been from the </a:t>
            </a:r>
            <a:r>
              <a:rPr lang="en" sz="1100">
                <a:solidFill>
                  <a:srgbClr val="000000"/>
                </a:solidFill>
                <a:highlight>
                  <a:srgbClr val="FFFFFF"/>
                </a:highlight>
                <a:uFill>
                  <a:noFill/>
                </a:uFill>
                <a:hlinkClick r:id="rId6">
                  <a:extLst>
                    <a:ext uri="{A12FA001-AC4F-418D-AE19-62706E023703}">
                      <ahyp:hlinkClr val="tx"/>
                    </a:ext>
                  </a:extLst>
                </a:hlinkClick>
              </a:rPr>
              <a:t>fall</a:t>
            </a:r>
            <a:r>
              <a:rPr lang="en" sz="1100">
                <a:solidFill>
                  <a:srgbClr val="000000"/>
                </a:solidFill>
                <a:highlight>
                  <a:srgbClr val="FFFFFF"/>
                </a:highlight>
              </a:rPr>
              <a:t> of Adam, and will be, forever and ever, unless he </a:t>
            </a:r>
            <a:r>
              <a:rPr lang="en" sz="1100">
                <a:solidFill>
                  <a:srgbClr val="000000"/>
                </a:solidFill>
                <a:highlight>
                  <a:srgbClr val="FFFFFF"/>
                </a:highlight>
                <a:uFill>
                  <a:noFill/>
                </a:uFill>
                <a:hlinkClick r:id="rId7">
                  <a:extLst>
                    <a:ext uri="{A12FA001-AC4F-418D-AE19-62706E023703}">
                      <ahyp:hlinkClr val="tx"/>
                    </a:ext>
                  </a:extLst>
                </a:hlinkClick>
              </a:rPr>
              <a:t>yields</a:t>
            </a:r>
            <a:r>
              <a:rPr lang="en" sz="1100">
                <a:solidFill>
                  <a:srgbClr val="000000"/>
                </a:solidFill>
                <a:highlight>
                  <a:srgbClr val="FFFFFF"/>
                </a:highlight>
              </a:rPr>
              <a:t> to the enticings of the </a:t>
            </a:r>
            <a:r>
              <a:rPr lang="en" sz="1100">
                <a:solidFill>
                  <a:srgbClr val="000000"/>
                </a:solidFill>
                <a:highlight>
                  <a:srgbClr val="FFFFFF"/>
                </a:highlight>
                <a:uFill>
                  <a:noFill/>
                </a:uFill>
                <a:hlinkClick r:id="rId8">
                  <a:extLst>
                    <a:ext uri="{A12FA001-AC4F-418D-AE19-62706E023703}">
                      <ahyp:hlinkClr val="tx"/>
                    </a:ext>
                  </a:extLst>
                </a:hlinkClick>
              </a:rPr>
              <a:t>Holy Spirit</a:t>
            </a:r>
            <a:r>
              <a:rPr lang="en" sz="1100">
                <a:solidFill>
                  <a:srgbClr val="000000"/>
                </a:solidFill>
                <a:highlight>
                  <a:srgbClr val="FFFFFF"/>
                </a:highlight>
              </a:rPr>
              <a:t>, and </a:t>
            </a:r>
            <a:r>
              <a:rPr lang="en" sz="1100">
                <a:solidFill>
                  <a:srgbClr val="000000"/>
                </a:solidFill>
                <a:highlight>
                  <a:srgbClr val="FFFFFF"/>
                </a:highlight>
                <a:uFill>
                  <a:noFill/>
                </a:uFill>
                <a:hlinkClick r:id="rId9">
                  <a:extLst>
                    <a:ext uri="{A12FA001-AC4F-418D-AE19-62706E023703}">
                      <ahyp:hlinkClr val="tx"/>
                    </a:ext>
                  </a:extLst>
                </a:hlinkClick>
              </a:rPr>
              <a:t>putteth</a:t>
            </a:r>
            <a:r>
              <a:rPr lang="en" sz="1100">
                <a:solidFill>
                  <a:srgbClr val="000000"/>
                </a:solidFill>
                <a:highlight>
                  <a:srgbClr val="FFFFFF"/>
                </a:highlight>
              </a:rPr>
              <a:t> off the </a:t>
            </a:r>
            <a:r>
              <a:rPr lang="en" sz="1100">
                <a:solidFill>
                  <a:srgbClr val="000000"/>
                </a:solidFill>
                <a:highlight>
                  <a:srgbClr val="FFFFFF"/>
                </a:highlight>
                <a:uFill>
                  <a:noFill/>
                </a:uFill>
                <a:hlinkClick r:id="rId10">
                  <a:extLst>
                    <a:ext uri="{A12FA001-AC4F-418D-AE19-62706E023703}">
                      <ahyp:hlinkClr val="tx"/>
                    </a:ext>
                  </a:extLst>
                </a:hlinkClick>
              </a:rPr>
              <a:t>natural</a:t>
            </a:r>
            <a:r>
              <a:rPr lang="en" sz="1100">
                <a:solidFill>
                  <a:srgbClr val="000000"/>
                </a:solidFill>
                <a:highlight>
                  <a:srgbClr val="FFFFFF"/>
                </a:highlight>
              </a:rPr>
              <a:t> man and becometh a </a:t>
            </a:r>
            <a:r>
              <a:rPr lang="en" sz="1100">
                <a:solidFill>
                  <a:srgbClr val="000000"/>
                </a:solidFill>
                <a:highlight>
                  <a:srgbClr val="FFFFFF"/>
                </a:highlight>
                <a:uFill>
                  <a:noFill/>
                </a:uFill>
                <a:hlinkClick r:id="rId11">
                  <a:extLst>
                    <a:ext uri="{A12FA001-AC4F-418D-AE19-62706E023703}">
                      <ahyp:hlinkClr val="tx"/>
                    </a:ext>
                  </a:extLst>
                </a:hlinkClick>
              </a:rPr>
              <a:t>saint</a:t>
            </a:r>
            <a:r>
              <a:rPr lang="en" sz="1100">
                <a:solidFill>
                  <a:srgbClr val="000000"/>
                </a:solidFill>
                <a:highlight>
                  <a:srgbClr val="FFFFFF"/>
                </a:highlight>
              </a:rPr>
              <a:t> through the atonement of Christ the Lord, and becometh as a </a:t>
            </a:r>
            <a:r>
              <a:rPr lang="en" sz="1100">
                <a:solidFill>
                  <a:srgbClr val="000000"/>
                </a:solidFill>
                <a:highlight>
                  <a:srgbClr val="FFFFFF"/>
                </a:highlight>
                <a:uFill>
                  <a:noFill/>
                </a:uFill>
                <a:hlinkClick r:id="rId12">
                  <a:extLst>
                    <a:ext uri="{A12FA001-AC4F-418D-AE19-62706E023703}">
                      <ahyp:hlinkClr val="tx"/>
                    </a:ext>
                  </a:extLst>
                </a:hlinkClick>
              </a:rPr>
              <a:t>child</a:t>
            </a:r>
            <a:r>
              <a:rPr lang="en" sz="1100">
                <a:solidFill>
                  <a:srgbClr val="000000"/>
                </a:solidFill>
                <a:highlight>
                  <a:srgbClr val="FFFFFF"/>
                </a:highlight>
              </a:rPr>
              <a:t>, </a:t>
            </a:r>
            <a:r>
              <a:rPr lang="en" sz="1100">
                <a:solidFill>
                  <a:srgbClr val="000000"/>
                </a:solidFill>
                <a:highlight>
                  <a:srgbClr val="FFFFFF"/>
                </a:highlight>
                <a:uFill>
                  <a:noFill/>
                </a:uFill>
                <a:hlinkClick r:id="rId13">
                  <a:extLst>
                    <a:ext uri="{A12FA001-AC4F-418D-AE19-62706E023703}">
                      <ahyp:hlinkClr val="tx"/>
                    </a:ext>
                  </a:extLst>
                </a:hlinkClick>
              </a:rPr>
              <a:t>submissive</a:t>
            </a:r>
            <a:r>
              <a:rPr lang="en" sz="1100">
                <a:solidFill>
                  <a:srgbClr val="000000"/>
                </a:solidFill>
                <a:highlight>
                  <a:srgbClr val="FFFFFF"/>
                </a:highlight>
              </a:rPr>
              <a:t>, meek, humble, patient, full of love, willing to submit to all things which the Lord seeth fit to inflict upon him, even as a child doth submit to his father.</a:t>
            </a:r>
            <a:endParaRPr sz="1100">
              <a:solidFill>
                <a:srgbClr val="000000"/>
              </a:solidFill>
              <a:highlight>
                <a:srgbClr val="FFFFFF"/>
              </a:highlight>
            </a:endParaRPr>
          </a:p>
          <a:p>
            <a:pPr indent="0" lvl="0" marL="0" rtl="0" algn="l">
              <a:spcBef>
                <a:spcPts val="1600"/>
              </a:spcBef>
              <a:spcAft>
                <a:spcPts val="1600"/>
              </a:spcAft>
              <a:buNone/>
            </a:pPr>
            <a:r>
              <a:rPr lang="en" sz="1100">
                <a:solidFill>
                  <a:srgbClr val="000000"/>
                </a:solidFill>
                <a:highlight>
                  <a:srgbClr val="FFFFFF"/>
                </a:highlight>
              </a:rPr>
              <a:t>Jesus Christ’s atoning sacrifice provided the only way for us to be </a:t>
            </a:r>
            <a:r>
              <a:rPr lang="en" sz="1100">
                <a:solidFill>
                  <a:srgbClr val="000000"/>
                </a:solidFill>
                <a:highlight>
                  <a:srgbClr val="FFFFFF"/>
                </a:highlight>
              </a:rPr>
              <a:t>cleansed and forgiven of our sins so that we can dwell in God’s presence eternally.” As </a:t>
            </a:r>
            <a:r>
              <a:rPr lang="en" sz="1100">
                <a:solidFill>
                  <a:srgbClr val="000000"/>
                </a:solidFill>
                <a:highlight>
                  <a:srgbClr val="FFFFFF"/>
                </a:highlight>
                <a:uFill>
                  <a:noFill/>
                </a:uFill>
                <a:hlinkClick r:id="rId14">
                  <a:extLst>
                    <a:ext uri="{A12FA001-AC4F-418D-AE19-62706E023703}">
                      <ahyp:hlinkClr val="tx"/>
                    </a:ext>
                  </a:extLst>
                </a:hlinkClick>
              </a:rPr>
              <a:t>2 Nephi 2:8</a:t>
            </a:r>
            <a:r>
              <a:rPr lang="en" sz="1100">
                <a:solidFill>
                  <a:srgbClr val="000000"/>
                </a:solidFill>
                <a:highlight>
                  <a:srgbClr val="FFFFFF"/>
                </a:highlight>
              </a:rPr>
              <a:t> puts it, “there is no flesh that can dwell in the presence of God, save it be through the merits, and mercy, and grace of the Holy Messiah.” - Christ is the </a:t>
            </a:r>
            <a:r>
              <a:rPr lang="en" sz="1100">
                <a:solidFill>
                  <a:srgbClr val="000000"/>
                </a:solidFill>
                <a:highlight>
                  <a:srgbClr val="FFFFFF"/>
                </a:highlight>
              </a:rPr>
              <a:t>Gatekeeper</a:t>
            </a:r>
            <a:r>
              <a:rPr lang="en" sz="1100">
                <a:solidFill>
                  <a:srgbClr val="000000"/>
                </a:solidFill>
                <a:highlight>
                  <a:srgbClr val="FFFFFF"/>
                </a:highlight>
              </a:rPr>
              <a:t>, he is in control of who receives redemption and salvation.</a:t>
            </a:r>
            <a:endParaRPr sz="1100">
              <a:solidFill>
                <a:srgbClr val="000000"/>
              </a:solidFill>
              <a:highlight>
                <a:srgbClr val="FFFFFF"/>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p19"/>
          <p:cNvPicPr preferRelativeResize="0"/>
          <p:nvPr/>
        </p:nvPicPr>
        <p:blipFill>
          <a:blip r:embed="rId3">
            <a:alphaModFix/>
          </a:blip>
          <a:stretch>
            <a:fillRect/>
          </a:stretch>
        </p:blipFill>
        <p:spPr>
          <a:xfrm>
            <a:off x="1796600" y="396613"/>
            <a:ext cx="4971743" cy="4350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20"/>
          <p:cNvPicPr preferRelativeResize="0"/>
          <p:nvPr/>
        </p:nvPicPr>
        <p:blipFill>
          <a:blip r:embed="rId3">
            <a:alphaModFix/>
          </a:blip>
          <a:stretch>
            <a:fillRect/>
          </a:stretch>
        </p:blipFill>
        <p:spPr>
          <a:xfrm>
            <a:off x="0" y="-285050"/>
            <a:ext cx="5428550" cy="5428550"/>
          </a:xfrm>
          <a:prstGeom prst="rect">
            <a:avLst/>
          </a:prstGeom>
          <a:noFill/>
          <a:ln>
            <a:noFill/>
          </a:ln>
        </p:spPr>
      </p:pic>
      <p:sp>
        <p:nvSpPr>
          <p:cNvPr id="99" name="Google Shape;99;p20"/>
          <p:cNvSpPr txBox="1"/>
          <p:nvPr/>
        </p:nvSpPr>
        <p:spPr>
          <a:xfrm>
            <a:off x="5428550" y="-105325"/>
            <a:ext cx="3666000" cy="542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rgbClr val="0000FF"/>
                </a:solidFill>
              </a:rPr>
              <a:t>Moses’s Tabernacle:</a:t>
            </a:r>
            <a:endParaRPr b="1" u="sng">
              <a:solidFill>
                <a:srgbClr val="0000FF"/>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sz="1300"/>
              <a:t>-Laid out in the exact reverse of the fall of Adam and Eve in the Garden.</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 sz="1300"/>
              <a:t>-Moses had already worked his way back into the presence of God through the Redemption of Christ. He tried to teach his people the same process yet they were unwilling to follow him. </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 sz="1300"/>
              <a:t>-Building this tabernacle was a way for him to teach them how to symbolically return to the Presence of the Lord and he hoped they would understand the symbolism and act out the process as he did, in real life. </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 sz="1300"/>
              <a:t>-Unfortunately, the majority of Jew saw this symbolism as their salvation. By the time Christ </a:t>
            </a:r>
            <a:r>
              <a:rPr lang="en" sz="1300"/>
              <a:t>began</a:t>
            </a:r>
            <a:r>
              <a:rPr lang="en" sz="1300"/>
              <a:t> teaching on the earth, the Jews believed this </a:t>
            </a:r>
            <a:r>
              <a:rPr lang="en" sz="1300"/>
              <a:t>tabernacle</a:t>
            </a:r>
            <a:r>
              <a:rPr lang="en" sz="1300"/>
              <a:t> or temple gave them salvation, missing the mark completely. Jews fully relied upon their </a:t>
            </a:r>
            <a:r>
              <a:rPr lang="en" sz="1300"/>
              <a:t>priests</a:t>
            </a:r>
            <a:r>
              <a:rPr lang="en" sz="1300"/>
              <a:t> and elders to guide them and were wholly unwilling to hear the Holy Spirit.</a:t>
            </a:r>
            <a:endParaRPr sz="1300"/>
          </a:p>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0" st="0"/>
                                            </p:txEl>
                                          </p:spTgt>
                                        </p:tgtEl>
                                        <p:attrNameLst>
                                          <p:attrName>style.visibility</p:attrName>
                                        </p:attrNameLst>
                                      </p:cBhvr>
                                      <p:to>
                                        <p:strVal val="visible"/>
                                      </p:to>
                                    </p:set>
                                    <p:animEffect filter="fade" transition="in">
                                      <p:cBhvr>
                                        <p:cTn dur="1000"/>
                                        <p:tgtEl>
                                          <p:spTgt spid="9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1" st="1"/>
                                            </p:txEl>
                                          </p:spTgt>
                                        </p:tgtEl>
                                        <p:attrNameLst>
                                          <p:attrName>style.visibility</p:attrName>
                                        </p:attrNameLst>
                                      </p:cBhvr>
                                      <p:to>
                                        <p:strVal val="visible"/>
                                      </p:to>
                                    </p:set>
                                    <p:animEffect filter="fade" transition="in">
                                      <p:cBhvr>
                                        <p:cTn dur="1000"/>
                                        <p:tgtEl>
                                          <p:spTgt spid="9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2" st="2"/>
                                            </p:txEl>
                                          </p:spTgt>
                                        </p:tgtEl>
                                        <p:attrNameLst>
                                          <p:attrName>style.visibility</p:attrName>
                                        </p:attrNameLst>
                                      </p:cBhvr>
                                      <p:to>
                                        <p:strVal val="visible"/>
                                      </p:to>
                                    </p:set>
                                    <p:animEffect filter="fade" transition="in">
                                      <p:cBhvr>
                                        <p:cTn dur="1000"/>
                                        <p:tgtEl>
                                          <p:spTgt spid="9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3" st="3"/>
                                            </p:txEl>
                                          </p:spTgt>
                                        </p:tgtEl>
                                        <p:attrNameLst>
                                          <p:attrName>style.visibility</p:attrName>
                                        </p:attrNameLst>
                                      </p:cBhvr>
                                      <p:to>
                                        <p:strVal val="visible"/>
                                      </p:to>
                                    </p:set>
                                    <p:animEffect filter="fade" transition="in">
                                      <p:cBhvr>
                                        <p:cTn dur="1000"/>
                                        <p:tgtEl>
                                          <p:spTgt spid="9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4" st="4"/>
                                            </p:txEl>
                                          </p:spTgt>
                                        </p:tgtEl>
                                        <p:attrNameLst>
                                          <p:attrName>style.visibility</p:attrName>
                                        </p:attrNameLst>
                                      </p:cBhvr>
                                      <p:to>
                                        <p:strVal val="visible"/>
                                      </p:to>
                                    </p:set>
                                    <p:animEffect filter="fade" transition="in">
                                      <p:cBhvr>
                                        <p:cTn dur="1000"/>
                                        <p:tgtEl>
                                          <p:spTgt spid="9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5" st="5"/>
                                            </p:txEl>
                                          </p:spTgt>
                                        </p:tgtEl>
                                        <p:attrNameLst>
                                          <p:attrName>style.visibility</p:attrName>
                                        </p:attrNameLst>
                                      </p:cBhvr>
                                      <p:to>
                                        <p:strVal val="visible"/>
                                      </p:to>
                                    </p:set>
                                    <p:animEffect filter="fade" transition="in">
                                      <p:cBhvr>
                                        <p:cTn dur="1000"/>
                                        <p:tgtEl>
                                          <p:spTgt spid="9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6" st="6"/>
                                            </p:txEl>
                                          </p:spTgt>
                                        </p:tgtEl>
                                        <p:attrNameLst>
                                          <p:attrName>style.visibility</p:attrName>
                                        </p:attrNameLst>
                                      </p:cBhvr>
                                      <p:to>
                                        <p:strVal val="visible"/>
                                      </p:to>
                                    </p:set>
                                    <p:animEffect filter="fade" transition="in">
                                      <p:cBhvr>
                                        <p:cTn dur="1000"/>
                                        <p:tgtEl>
                                          <p:spTgt spid="9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7" st="7"/>
                                            </p:txEl>
                                          </p:spTgt>
                                        </p:tgtEl>
                                        <p:attrNameLst>
                                          <p:attrName>style.visibility</p:attrName>
                                        </p:attrNameLst>
                                      </p:cBhvr>
                                      <p:to>
                                        <p:strVal val="visible"/>
                                      </p:to>
                                    </p:set>
                                    <p:animEffect filter="fade" transition="in">
                                      <p:cBhvr>
                                        <p:cTn dur="1000"/>
                                        <p:tgtEl>
                                          <p:spTgt spid="99">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8" st="8"/>
                                            </p:txEl>
                                          </p:spTgt>
                                        </p:tgtEl>
                                        <p:attrNameLst>
                                          <p:attrName>style.visibility</p:attrName>
                                        </p:attrNameLst>
                                      </p:cBhvr>
                                      <p:to>
                                        <p:strVal val="visible"/>
                                      </p:to>
                                    </p:set>
                                    <p:animEffect filter="fade" transition="in">
                                      <p:cBhvr>
                                        <p:cTn dur="1000"/>
                                        <p:tgtEl>
                                          <p:spTgt spid="99">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9" st="9"/>
                                            </p:txEl>
                                          </p:spTgt>
                                        </p:tgtEl>
                                        <p:attrNameLst>
                                          <p:attrName>style.visibility</p:attrName>
                                        </p:attrNameLst>
                                      </p:cBhvr>
                                      <p:to>
                                        <p:strVal val="visible"/>
                                      </p:to>
                                    </p:set>
                                    <p:animEffect filter="fade" transition="in">
                                      <p:cBhvr>
                                        <p:cTn dur="1000"/>
                                        <p:tgtEl>
                                          <p:spTgt spid="99">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21"/>
          <p:cNvPicPr preferRelativeResize="0"/>
          <p:nvPr/>
        </p:nvPicPr>
        <p:blipFill>
          <a:blip r:embed="rId3">
            <a:alphaModFix/>
          </a:blip>
          <a:stretch>
            <a:fillRect/>
          </a:stretch>
        </p:blipFill>
        <p:spPr>
          <a:xfrm>
            <a:off x="-111575" y="0"/>
            <a:ext cx="5143500" cy="5143500"/>
          </a:xfrm>
          <a:prstGeom prst="rect">
            <a:avLst/>
          </a:prstGeom>
          <a:noFill/>
          <a:ln>
            <a:noFill/>
          </a:ln>
        </p:spPr>
      </p:pic>
      <p:sp>
        <p:nvSpPr>
          <p:cNvPr id="105" name="Google Shape;105;p21"/>
          <p:cNvSpPr txBox="1"/>
          <p:nvPr/>
        </p:nvSpPr>
        <p:spPr>
          <a:xfrm>
            <a:off x="-111575" y="1580725"/>
            <a:ext cx="1722900" cy="79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rgbClr val="FF0000"/>
                </a:solidFill>
              </a:rPr>
              <a:t>Celestial</a:t>
            </a:r>
            <a:endParaRPr b="1" u="sng">
              <a:solidFill>
                <a:srgbClr val="FF0000"/>
              </a:solidFill>
            </a:endParaRPr>
          </a:p>
        </p:txBody>
      </p:sp>
      <p:cxnSp>
        <p:nvCxnSpPr>
          <p:cNvPr id="106" name="Google Shape;106;p21"/>
          <p:cNvCxnSpPr/>
          <p:nvPr/>
        </p:nvCxnSpPr>
        <p:spPr>
          <a:xfrm>
            <a:off x="123950" y="1965025"/>
            <a:ext cx="830400" cy="210600"/>
          </a:xfrm>
          <a:prstGeom prst="curvedConnector3">
            <a:avLst>
              <a:gd fmla="val 50000" name="adj1"/>
            </a:avLst>
          </a:prstGeom>
          <a:noFill/>
          <a:ln cap="flat" cmpd="sng" w="9525">
            <a:solidFill>
              <a:srgbClr val="FF0000"/>
            </a:solidFill>
            <a:prstDash val="solid"/>
            <a:round/>
            <a:headEnd len="med" w="med" type="none"/>
            <a:tailEnd len="med" w="med" type="none"/>
          </a:ln>
        </p:spPr>
      </p:cxnSp>
      <p:sp>
        <p:nvSpPr>
          <p:cNvPr id="107" name="Google Shape;107;p21"/>
          <p:cNvSpPr txBox="1"/>
          <p:nvPr/>
        </p:nvSpPr>
        <p:spPr>
          <a:xfrm>
            <a:off x="3086700" y="1834825"/>
            <a:ext cx="1090800" cy="47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rgbClr val="FF0000"/>
                </a:solidFill>
              </a:rPr>
              <a:t>Terrestrial</a:t>
            </a:r>
            <a:endParaRPr b="1" u="sng">
              <a:solidFill>
                <a:srgbClr val="FF0000"/>
              </a:solidFill>
            </a:endParaRPr>
          </a:p>
        </p:txBody>
      </p:sp>
      <p:cxnSp>
        <p:nvCxnSpPr>
          <p:cNvPr id="108" name="Google Shape;108;p21"/>
          <p:cNvCxnSpPr>
            <a:stCxn id="107" idx="2"/>
          </p:cNvCxnSpPr>
          <p:nvPr/>
        </p:nvCxnSpPr>
        <p:spPr>
          <a:xfrm flipH="1" rot="-5400000">
            <a:off x="3632100" y="2305825"/>
            <a:ext cx="600" cy="600"/>
          </a:xfrm>
          <a:prstGeom prst="curvedConnector3">
            <a:avLst>
              <a:gd fmla="val 50000" name="adj1"/>
            </a:avLst>
          </a:prstGeom>
          <a:noFill/>
          <a:ln cap="flat" cmpd="sng" w="9525">
            <a:solidFill>
              <a:schemeClr val="dk2"/>
            </a:solidFill>
            <a:prstDash val="solid"/>
            <a:round/>
            <a:headEnd len="med" w="med" type="none"/>
            <a:tailEnd len="med" w="med" type="none"/>
          </a:ln>
        </p:spPr>
      </p:cxnSp>
      <p:cxnSp>
        <p:nvCxnSpPr>
          <p:cNvPr id="109" name="Google Shape;109;p21"/>
          <p:cNvCxnSpPr/>
          <p:nvPr/>
        </p:nvCxnSpPr>
        <p:spPr>
          <a:xfrm rot="10800000">
            <a:off x="3197525" y="2206050"/>
            <a:ext cx="458700" cy="347100"/>
          </a:xfrm>
          <a:prstGeom prst="curvedConnector3">
            <a:avLst>
              <a:gd fmla="val 50000" name="adj1"/>
            </a:avLst>
          </a:prstGeom>
          <a:noFill/>
          <a:ln cap="flat" cmpd="sng" w="9525">
            <a:solidFill>
              <a:srgbClr val="FF0000"/>
            </a:solidFill>
            <a:prstDash val="solid"/>
            <a:round/>
            <a:headEnd len="med" w="med" type="none"/>
            <a:tailEnd len="med" w="med" type="none"/>
          </a:ln>
        </p:spPr>
      </p:cxnSp>
      <p:sp>
        <p:nvSpPr>
          <p:cNvPr id="110" name="Google Shape;110;p21"/>
          <p:cNvSpPr txBox="1"/>
          <p:nvPr/>
        </p:nvSpPr>
        <p:spPr>
          <a:xfrm>
            <a:off x="5106325" y="4789875"/>
            <a:ext cx="1450200" cy="47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rgbClr val="FF0000"/>
                </a:solidFill>
              </a:rPr>
              <a:t>Telestial</a:t>
            </a:r>
            <a:endParaRPr b="1" u="sng">
              <a:solidFill>
                <a:srgbClr val="FF0000"/>
              </a:solidFill>
            </a:endParaRPr>
          </a:p>
        </p:txBody>
      </p:sp>
      <p:sp>
        <p:nvSpPr>
          <p:cNvPr id="111" name="Google Shape;111;p21"/>
          <p:cNvSpPr txBox="1"/>
          <p:nvPr/>
        </p:nvSpPr>
        <p:spPr>
          <a:xfrm>
            <a:off x="3891700" y="3507500"/>
            <a:ext cx="1090800" cy="21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1"/>
          <p:cNvSpPr txBox="1"/>
          <p:nvPr/>
        </p:nvSpPr>
        <p:spPr>
          <a:xfrm>
            <a:off x="4375075" y="3811125"/>
            <a:ext cx="1450200" cy="21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0000"/>
                </a:solidFill>
              </a:rPr>
              <a:t>Baptism of Water</a:t>
            </a:r>
            <a:endParaRPr sz="1200">
              <a:solidFill>
                <a:srgbClr val="FF0000"/>
              </a:solidFill>
            </a:endParaRPr>
          </a:p>
        </p:txBody>
      </p:sp>
      <p:cxnSp>
        <p:nvCxnSpPr>
          <p:cNvPr id="113" name="Google Shape;113;p21"/>
          <p:cNvCxnSpPr/>
          <p:nvPr/>
        </p:nvCxnSpPr>
        <p:spPr>
          <a:xfrm flipH="1" rot="10800000">
            <a:off x="4177500" y="4021725"/>
            <a:ext cx="285000" cy="235500"/>
          </a:xfrm>
          <a:prstGeom prst="curvedConnector3">
            <a:avLst>
              <a:gd fmla="val 50000" name="adj1"/>
            </a:avLst>
          </a:prstGeom>
          <a:noFill/>
          <a:ln cap="flat" cmpd="sng" w="9525">
            <a:solidFill>
              <a:srgbClr val="FF0000"/>
            </a:solidFill>
            <a:prstDash val="solid"/>
            <a:round/>
            <a:headEnd len="med" w="med" type="none"/>
            <a:tailEnd len="med" w="med" type="none"/>
          </a:ln>
        </p:spPr>
      </p:cxnSp>
      <p:sp>
        <p:nvSpPr>
          <p:cNvPr id="114" name="Google Shape;114;p21"/>
          <p:cNvSpPr txBox="1"/>
          <p:nvPr/>
        </p:nvSpPr>
        <p:spPr>
          <a:xfrm>
            <a:off x="5106325" y="4229250"/>
            <a:ext cx="1772400" cy="23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FF0000"/>
                </a:solidFill>
              </a:rPr>
              <a:t>Baptism of Fire and the Holy Ghost</a:t>
            </a:r>
            <a:endParaRPr sz="1300">
              <a:solidFill>
                <a:srgbClr val="FF0000"/>
              </a:solidFill>
            </a:endParaRPr>
          </a:p>
        </p:txBody>
      </p:sp>
      <p:cxnSp>
        <p:nvCxnSpPr>
          <p:cNvPr id="115" name="Google Shape;115;p21"/>
          <p:cNvCxnSpPr/>
          <p:nvPr/>
        </p:nvCxnSpPr>
        <p:spPr>
          <a:xfrm flipH="1" rot="10800000">
            <a:off x="4821250" y="4598050"/>
            <a:ext cx="260400" cy="260400"/>
          </a:xfrm>
          <a:prstGeom prst="curvedConnector3">
            <a:avLst>
              <a:gd fmla="val 50000" name="adj1"/>
            </a:avLst>
          </a:prstGeom>
          <a:noFill/>
          <a:ln cap="flat" cmpd="sng" w="9525">
            <a:solidFill>
              <a:srgbClr val="FF0000"/>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000"/>
                                        <p:tgtEl>
                                          <p:spTgt spid="1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000"/>
                                        <p:tgtEl>
                                          <p:spTgt spid="1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1000"/>
                                        <p:tgtEl>
                                          <p:spTgt spid="1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